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9" r:id="rId3"/>
    <p:sldId id="274" r:id="rId4"/>
    <p:sldId id="275" r:id="rId5"/>
    <p:sldId id="276" r:id="rId6"/>
    <p:sldId id="277" r:id="rId7"/>
    <p:sldId id="280" r:id="rId8"/>
    <p:sldId id="278" r:id="rId9"/>
    <p:sldId id="279" r:id="rId10"/>
    <p:sldId id="281" r:id="rId11"/>
    <p:sldId id="282" r:id="rId12"/>
    <p:sldId id="283" r:id="rId13"/>
    <p:sldId id="286" r:id="rId14"/>
    <p:sldId id="287" r:id="rId15"/>
    <p:sldId id="288" r:id="rId16"/>
    <p:sldId id="289" r:id="rId17"/>
    <p:sldId id="290" r:id="rId18"/>
    <p:sldId id="291" r:id="rId19"/>
    <p:sldId id="284"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12798-FB6D-4E4B-8AA9-3A1906A3A682}"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2798-FB6D-4E4B-8AA9-3A1906A3A682}"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2798-FB6D-4E4B-8AA9-3A1906A3A682}"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2798-FB6D-4E4B-8AA9-3A1906A3A682}"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12798-FB6D-4E4B-8AA9-3A1906A3A682}"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12798-FB6D-4E4B-8AA9-3A1906A3A682}"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612798-FB6D-4E4B-8AA9-3A1906A3A682}"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12798-FB6D-4E4B-8AA9-3A1906A3A682}"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12798-FB6D-4E4B-8AA9-3A1906A3A682}"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12798-FB6D-4E4B-8AA9-3A1906A3A682}"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12798-FB6D-4E4B-8AA9-3A1906A3A682}"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D06AD-4235-4BD2-BF2C-804E57CFD8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12798-FB6D-4E4B-8AA9-3A1906A3A682}"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D06AD-4235-4BD2-BF2C-804E57CFD8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247317"/>
          </a:xfrm>
          <a:prstGeom prst="rect">
            <a:avLst/>
          </a:prstGeom>
          <a:noFill/>
        </p:spPr>
        <p:txBody>
          <a:bodyPr wrap="square" rtlCol="0">
            <a:spAutoFit/>
          </a:bodyPr>
          <a:lstStyle/>
          <a:p>
            <a:pPr algn="ctr"/>
            <a:endParaRPr lang="en-US" sz="3000" b="1" dirty="0" smtClean="0"/>
          </a:p>
          <a:p>
            <a:pPr algn="ctr"/>
            <a:r>
              <a:rPr lang="en-US" sz="3000" b="1" dirty="0" smtClean="0"/>
              <a:t>SECURITIES ENFORCEMENT:</a:t>
            </a:r>
            <a:br>
              <a:rPr lang="en-US" sz="3000" b="1" dirty="0" smtClean="0"/>
            </a:br>
            <a:r>
              <a:rPr lang="en-US" sz="3000" b="1" dirty="0" smtClean="0"/>
              <a:t>What Has Happened?</a:t>
            </a:r>
            <a:br>
              <a:rPr lang="en-US" sz="3000" b="1" dirty="0" smtClean="0"/>
            </a:br>
            <a:r>
              <a:rPr lang="en-US" sz="3000" b="1" dirty="0" smtClean="0"/>
              <a:t>Why Are Folks Upset?</a:t>
            </a:r>
          </a:p>
          <a:p>
            <a:pPr algn="ctr"/>
            <a:r>
              <a:rPr lang="en-US" sz="3000" b="1" dirty="0" smtClean="0"/>
              <a:t>What Can Be Done?</a:t>
            </a:r>
            <a:endParaRPr lang="en-US" sz="3000" dirty="0"/>
          </a:p>
          <a:p>
            <a:pPr algn="ctr"/>
            <a:endParaRPr lang="en-US" sz="3600" dirty="0" smtClean="0"/>
          </a:p>
          <a:p>
            <a:pPr algn="ctr"/>
            <a:r>
              <a:rPr lang="en-US" sz="3600" dirty="0"/>
              <a:t> </a:t>
            </a:r>
            <a:r>
              <a:rPr lang="en-US" sz="2400" dirty="0" smtClean="0"/>
              <a:t>By </a:t>
            </a:r>
            <a:r>
              <a:rPr lang="en-US" sz="2400" dirty="0"/>
              <a:t>John C. Coffee, Jr</a:t>
            </a:r>
            <a:r>
              <a:rPr lang="en-US" sz="2400" dirty="0" smtClean="0"/>
              <a:t>.</a:t>
            </a:r>
          </a:p>
          <a:p>
            <a:pPr algn="ctr"/>
            <a:r>
              <a:rPr lang="en-US" sz="2400" dirty="0" smtClean="0"/>
              <a:t>Adolf A. </a:t>
            </a:r>
            <a:r>
              <a:rPr lang="en-US" sz="2400" dirty="0" err="1" smtClean="0"/>
              <a:t>Berle</a:t>
            </a:r>
            <a:r>
              <a:rPr lang="en-US" sz="2400" dirty="0" smtClean="0"/>
              <a:t> Professor of Law</a:t>
            </a:r>
          </a:p>
          <a:p>
            <a:pPr algn="ctr"/>
            <a:r>
              <a:rPr lang="en-US" sz="2400" dirty="0" smtClean="0"/>
              <a:t>Columbia University Law School</a:t>
            </a:r>
          </a:p>
        </p:txBody>
      </p:sp>
      <p:sp>
        <p:nvSpPr>
          <p:cNvPr id="6" name="TextBox 5"/>
          <p:cNvSpPr txBox="1"/>
          <p:nvPr/>
        </p:nvSpPr>
        <p:spPr>
          <a:xfrm>
            <a:off x="3733800" y="4800600"/>
            <a:ext cx="5410200" cy="1600438"/>
          </a:xfrm>
          <a:prstGeom prst="rect">
            <a:avLst/>
          </a:prstGeom>
          <a:noFill/>
        </p:spPr>
        <p:txBody>
          <a:bodyPr wrap="square" rtlCol="0">
            <a:spAutoFit/>
          </a:bodyPr>
          <a:lstStyle/>
          <a:p>
            <a:pPr algn="ctr"/>
            <a:r>
              <a:rPr lang="en-US" sz="2000" b="1" dirty="0" smtClean="0"/>
              <a:t>First Annual Securities Regulation</a:t>
            </a:r>
            <a:br>
              <a:rPr lang="en-US" sz="2000" b="1" dirty="0" smtClean="0"/>
            </a:br>
            <a:r>
              <a:rPr lang="en-US" sz="2000" b="1" dirty="0" smtClean="0"/>
              <a:t> and Enforcement Institute</a:t>
            </a:r>
          </a:p>
          <a:p>
            <a:pPr algn="ctr"/>
            <a:r>
              <a:rPr lang="en-US" sz="2000" b="1" dirty="0" smtClean="0"/>
              <a:t>December 11, 2012</a:t>
            </a:r>
          </a:p>
          <a:p>
            <a:pPr algn="ctr"/>
            <a:r>
              <a:rPr lang="en-US" sz="2000" b="1" dirty="0" smtClean="0"/>
              <a:t>New York City Bar</a:t>
            </a:r>
          </a:p>
          <a:p>
            <a:endParaRPr lang="en-US" dirty="0"/>
          </a:p>
        </p:txBody>
      </p:sp>
      <p:pic>
        <p:nvPicPr>
          <p:cNvPr id="4" name="Picture 3" descr="images.jpeg"/>
          <p:cNvPicPr>
            <a:picLocks noChangeAspect="1"/>
          </p:cNvPicPr>
          <p:nvPr/>
        </p:nvPicPr>
        <p:blipFill>
          <a:blip r:embed="rId2" cstate="print"/>
          <a:stretch>
            <a:fillRect/>
          </a:stretch>
        </p:blipFill>
        <p:spPr>
          <a:xfrm>
            <a:off x="45720" y="4114800"/>
            <a:ext cx="2926080" cy="2692400"/>
          </a:xfrm>
          <a:prstGeom prst="rect">
            <a:avLst/>
          </a:prstGeom>
        </p:spPr>
      </p:pic>
      <p:sp>
        <p:nvSpPr>
          <p:cNvPr id="8" name="TextBox 7"/>
          <p:cNvSpPr txBox="1"/>
          <p:nvPr/>
        </p:nvSpPr>
        <p:spPr>
          <a:xfrm>
            <a:off x="3733800" y="6427113"/>
            <a:ext cx="5410200" cy="430887"/>
          </a:xfrm>
          <a:prstGeom prst="rect">
            <a:avLst/>
          </a:prstGeom>
          <a:noFill/>
        </p:spPr>
        <p:txBody>
          <a:bodyPr wrap="square" rtlCol="0">
            <a:spAutoFit/>
          </a:bodyPr>
          <a:lstStyle/>
          <a:p>
            <a:r>
              <a:rPr lang="en-US" sz="1100" dirty="0" smtClean="0"/>
              <a:t>COPYRIGHT © 2012 John C. Coffee, Jr. All rights reserved. No part of this publication may be reproduced without the prior written permission of the author.</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00" y="6477000"/>
            <a:ext cx="10668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10</a:t>
            </a:fld>
            <a:endParaRPr lang="en-US" dirty="0"/>
          </a:p>
        </p:txBody>
      </p:sp>
      <p:sp>
        <p:nvSpPr>
          <p:cNvPr id="3" name="TextBox 2"/>
          <p:cNvSpPr txBox="1"/>
          <p:nvPr/>
        </p:nvSpPr>
        <p:spPr>
          <a:xfrm>
            <a:off x="3429700" y="133290"/>
            <a:ext cx="2284600" cy="400110"/>
          </a:xfrm>
          <a:prstGeom prst="rect">
            <a:avLst/>
          </a:prstGeom>
          <a:noFill/>
        </p:spPr>
        <p:txBody>
          <a:bodyPr wrap="none" rtlCol="0">
            <a:spAutoFit/>
          </a:bodyPr>
          <a:lstStyle/>
          <a:p>
            <a:r>
              <a:rPr lang="en-US" sz="2000" u="sng" dirty="0" smtClean="0"/>
              <a:t>The Missing Culprits</a:t>
            </a:r>
            <a:endParaRPr lang="en-US" sz="2000" u="sng" dirty="0"/>
          </a:p>
        </p:txBody>
      </p:sp>
      <p:sp>
        <p:nvSpPr>
          <p:cNvPr id="4" name="TextBox 3"/>
          <p:cNvSpPr txBox="1"/>
          <p:nvPr/>
        </p:nvSpPr>
        <p:spPr>
          <a:xfrm>
            <a:off x="266700" y="685800"/>
            <a:ext cx="8610600" cy="5632311"/>
          </a:xfrm>
          <a:prstGeom prst="rect">
            <a:avLst/>
          </a:prstGeom>
          <a:noFill/>
        </p:spPr>
        <p:txBody>
          <a:bodyPr wrap="square" rtlCol="0">
            <a:spAutoFit/>
          </a:bodyPr>
          <a:lstStyle/>
          <a:p>
            <a:pPr marL="342900" indent="-342900">
              <a:buFont typeface="+mj-lt"/>
              <a:buAutoNum type="arabicPeriod"/>
            </a:pPr>
            <a:r>
              <a:rPr lang="en-US" dirty="0" smtClean="0"/>
              <a:t>The public’s dissatisfaction with SEC enforcement is not based on statistical data, but a sense  that regulators have not held accountable anyone at the top of the major financial institutions that collapsed in 2008.</a:t>
            </a:r>
          </a:p>
          <a:p>
            <a:pPr marL="342900" indent="-342900">
              <a:buFont typeface="+mj-lt"/>
              <a:buAutoNum type="arabicPeriod"/>
            </a:pPr>
            <a:endParaRPr lang="en-US" dirty="0" smtClean="0"/>
          </a:p>
          <a:p>
            <a:pPr marL="342900" indent="-342900">
              <a:buFont typeface="+mj-lt"/>
              <a:buAutoNum type="arabicPeriod"/>
            </a:pPr>
            <a:r>
              <a:rPr lang="en-US" dirty="0" smtClean="0"/>
              <a:t>This was in sharp contrast to the S&amp;L crisis in the late  1980s (where many went to prison) and WorldCom and Enron (where the CEOs were convicted and imprisoned).</a:t>
            </a:r>
          </a:p>
          <a:p>
            <a:pPr marL="342900" indent="-342900">
              <a:buFont typeface="+mj-lt"/>
              <a:buAutoNum type="arabicPeriod"/>
            </a:pPr>
            <a:endParaRPr lang="en-US" dirty="0" smtClean="0"/>
          </a:p>
          <a:p>
            <a:pPr marL="342900" indent="-342900">
              <a:buFont typeface="+mj-lt"/>
              <a:buAutoNum type="arabicPeriod"/>
            </a:pPr>
            <a:r>
              <a:rPr lang="en-US" dirty="0" smtClean="0"/>
              <a:t>Financial failure does not imply criminal culpability and the DOJ lost in the Bear Stearns case when it sought to push the envelope.</a:t>
            </a:r>
          </a:p>
          <a:p>
            <a:pPr marL="342900" indent="-342900">
              <a:buFont typeface="+mj-lt"/>
              <a:buAutoNum type="arabicPeriod"/>
            </a:pPr>
            <a:endParaRPr lang="en-US" dirty="0" smtClean="0"/>
          </a:p>
          <a:p>
            <a:pPr marL="342900" indent="-342900">
              <a:buFont typeface="+mj-lt"/>
              <a:buAutoNum type="arabicPeriod"/>
            </a:pPr>
            <a:r>
              <a:rPr lang="en-US" dirty="0" smtClean="0"/>
              <a:t>But the SEC did not even try to push the envelope.  In the case of Lehman, the Bankruptcy Examiner (Anton </a:t>
            </a:r>
            <a:r>
              <a:rPr lang="en-US" dirty="0" err="1" smtClean="0"/>
              <a:t>Valukas</a:t>
            </a:r>
            <a:r>
              <a:rPr lang="en-US" dirty="0" smtClean="0"/>
              <a:t>, now the chairman of Jenner &amp; Block) prepared an elaborate (and expensive) report that argued with some force that the Lehman senior management had defrauded their investors through the Lehman 105 repo transactions (which hid the firm’s leverage through one day only transactions).  Yet the SEC never sued.</a:t>
            </a:r>
          </a:p>
          <a:p>
            <a:pPr marL="342900" indent="-342900">
              <a:buFont typeface="+mj-lt"/>
              <a:buAutoNum type="arabicPeriod"/>
            </a:pPr>
            <a:endParaRPr lang="en-US" dirty="0" smtClean="0"/>
          </a:p>
          <a:p>
            <a:pPr marL="342900" indent="-342900">
              <a:buFont typeface="+mj-lt"/>
              <a:buAutoNum type="arabicPeriod"/>
            </a:pPr>
            <a:r>
              <a:rPr lang="en-US" dirty="0" smtClean="0"/>
              <a:t>Although the SEC asserts that they have sued individuals, almost none of them were executives at major financial institutions.  The lone exceptions are Angelo </a:t>
            </a:r>
            <a:r>
              <a:rPr lang="en-US" dirty="0" err="1" smtClean="0"/>
              <a:t>Mozilo</a:t>
            </a:r>
            <a:r>
              <a:rPr lang="en-US" dirty="0" smtClean="0"/>
              <a:t> at Countrywide and, possibly, two senior executives at </a:t>
            </a:r>
            <a:r>
              <a:rPr lang="en-US" dirty="0" err="1" smtClean="0"/>
              <a:t>IndyBank</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11</a:t>
            </a:fld>
            <a:endParaRPr lang="en-US" dirty="0"/>
          </a:p>
        </p:txBody>
      </p:sp>
      <p:sp>
        <p:nvSpPr>
          <p:cNvPr id="3" name="TextBox 2"/>
          <p:cNvSpPr txBox="1"/>
          <p:nvPr/>
        </p:nvSpPr>
        <p:spPr>
          <a:xfrm>
            <a:off x="3063318" y="133290"/>
            <a:ext cx="3017364" cy="400110"/>
          </a:xfrm>
          <a:prstGeom prst="rect">
            <a:avLst/>
          </a:prstGeom>
          <a:noFill/>
        </p:spPr>
        <p:txBody>
          <a:bodyPr wrap="none" rtlCol="0">
            <a:spAutoFit/>
          </a:bodyPr>
          <a:lstStyle/>
          <a:p>
            <a:r>
              <a:rPr lang="en-US" sz="2000" u="sng" dirty="0" smtClean="0"/>
              <a:t>What Explains This Failure?</a:t>
            </a:r>
            <a:endParaRPr lang="en-US" sz="2000" u="sng" dirty="0"/>
          </a:p>
        </p:txBody>
      </p:sp>
      <p:sp>
        <p:nvSpPr>
          <p:cNvPr id="4" name="TextBox 3"/>
          <p:cNvSpPr txBox="1"/>
          <p:nvPr/>
        </p:nvSpPr>
        <p:spPr>
          <a:xfrm>
            <a:off x="266700" y="533400"/>
            <a:ext cx="8610600" cy="5909310"/>
          </a:xfrm>
          <a:prstGeom prst="rect">
            <a:avLst/>
          </a:prstGeom>
          <a:noFill/>
        </p:spPr>
        <p:txBody>
          <a:bodyPr wrap="square" rtlCol="0">
            <a:spAutoFit/>
          </a:bodyPr>
          <a:lstStyle/>
          <a:p>
            <a:pPr marL="342900" indent="-342900">
              <a:buFont typeface="+mj-lt"/>
              <a:buAutoNum type="arabicPeriod"/>
            </a:pPr>
            <a:r>
              <a:rPr lang="en-US" dirty="0" smtClean="0"/>
              <a:t>One possible explanation is that the post-</a:t>
            </a:r>
            <a:r>
              <a:rPr lang="en-US" dirty="0" err="1" smtClean="0"/>
              <a:t>Madoff</a:t>
            </a:r>
            <a:r>
              <a:rPr lang="en-US" dirty="0" smtClean="0"/>
              <a:t>  SEC is extremely risk averse and has learned that it can lose these cases against individuals.</a:t>
            </a:r>
          </a:p>
          <a:p>
            <a:pPr marL="342900" indent="-342900">
              <a:buFont typeface="+mj-lt"/>
              <a:buAutoNum type="arabicPeriod"/>
            </a:pPr>
            <a:endParaRPr lang="en-US" dirty="0" smtClean="0"/>
          </a:p>
          <a:p>
            <a:pPr marL="342900" indent="-342900">
              <a:buFont typeface="+mj-lt"/>
              <a:buAutoNum type="arabicPeriod"/>
            </a:pPr>
            <a:r>
              <a:rPr lang="en-US" dirty="0" smtClean="0"/>
              <a:t>Another is that an overworked, underfunded SEC cannot afford the resources to pursue individuals in lengthy litigations that will not yield major recoveries (no individual can settle at the level that Citigroup did).  It may believe it more efficient to sue entities that typically settle early and for more.</a:t>
            </a:r>
          </a:p>
          <a:p>
            <a:pPr marL="342900" indent="-342900">
              <a:buFont typeface="+mj-lt"/>
              <a:buAutoNum type="arabicPeriod"/>
            </a:pPr>
            <a:endParaRPr lang="en-US" dirty="0" smtClean="0"/>
          </a:p>
          <a:p>
            <a:pPr marL="342900" indent="-342900">
              <a:buFont typeface="+mj-lt"/>
              <a:buAutoNum type="arabicPeriod"/>
            </a:pPr>
            <a:r>
              <a:rPr lang="en-US" dirty="0" smtClean="0"/>
              <a:t>The SEC needs to justify budget increases and faces a skeptical House of Representatives that demands objective metrics to demonstrate the case for a higher budget.  Settling many small cases (and some larger cases) </a:t>
            </a:r>
            <a:r>
              <a:rPr lang="en-US" u="sng" dirty="0" smtClean="0"/>
              <a:t>cheaply</a:t>
            </a:r>
            <a:r>
              <a:rPr lang="en-US" dirty="0" smtClean="0"/>
              <a:t> may allow the SEC to seek a budget increase based on a record number of settlements (or a record amount collected—even if no one is deterred by small penalties).</a:t>
            </a:r>
          </a:p>
          <a:p>
            <a:pPr marL="342900" indent="-342900">
              <a:buFont typeface="+mj-lt"/>
              <a:buAutoNum type="arabicPeriod"/>
            </a:pPr>
            <a:endParaRPr lang="en-US" dirty="0" smtClean="0"/>
          </a:p>
          <a:p>
            <a:pPr marL="342900" indent="-342900">
              <a:buFont typeface="+mj-lt"/>
              <a:buAutoNum type="arabicPeriod"/>
            </a:pPr>
            <a:r>
              <a:rPr lang="en-US" dirty="0" smtClean="0"/>
              <a:t>Another explanation (favored by some judges) is that the SEC’s staff lacks the trial experience of U.S. Attorneys and cannot handle complex civil trials with elaborate discovery and messy facts.  Corporations do not fight the SEC to the same extent as individual defendants because they suffer reputational damage from adverse publicity.</a:t>
            </a:r>
          </a:p>
          <a:p>
            <a:pPr marL="342900" indent="-342900">
              <a:buFont typeface="+mj-lt"/>
              <a:buAutoNum type="arabicPeriod"/>
            </a:pPr>
            <a:endParaRPr lang="en-US" dirty="0" smtClean="0"/>
          </a:p>
          <a:p>
            <a:pPr marL="342900" indent="-342900">
              <a:buFont typeface="+mj-lt"/>
              <a:buAutoNum type="arabicPeriod"/>
            </a:pPr>
            <a:r>
              <a:rPr lang="en-US" dirty="0" smtClean="0"/>
              <a:t>No judgment is here expressed.  All could be true to some degree and overstated to some degree.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4007" y="133290"/>
            <a:ext cx="2195986" cy="400110"/>
          </a:xfrm>
          <a:prstGeom prst="rect">
            <a:avLst/>
          </a:prstGeom>
          <a:noFill/>
        </p:spPr>
        <p:txBody>
          <a:bodyPr wrap="none" rtlCol="0">
            <a:spAutoFit/>
          </a:bodyPr>
          <a:lstStyle/>
          <a:p>
            <a:r>
              <a:rPr lang="en-US" sz="2000" u="sng" dirty="0" smtClean="0"/>
              <a:t>Some Recent Cases</a:t>
            </a:r>
            <a:endParaRPr lang="en-US" sz="2000" u="sng" dirty="0"/>
          </a:p>
        </p:txBody>
      </p:sp>
      <p:sp>
        <p:nvSpPr>
          <p:cNvPr id="3" name="TextBox 2"/>
          <p:cNvSpPr txBox="1"/>
          <p:nvPr/>
        </p:nvSpPr>
        <p:spPr>
          <a:xfrm>
            <a:off x="266700" y="685800"/>
            <a:ext cx="8610600" cy="5078313"/>
          </a:xfrm>
          <a:prstGeom prst="rect">
            <a:avLst/>
          </a:prstGeom>
          <a:noFill/>
        </p:spPr>
        <p:txBody>
          <a:bodyPr wrap="square" rtlCol="0">
            <a:spAutoFit/>
          </a:bodyPr>
          <a:lstStyle/>
          <a:p>
            <a:pPr marL="342900" indent="-342900">
              <a:buFont typeface="+mj-lt"/>
              <a:buAutoNum type="arabicPeriod"/>
            </a:pPr>
            <a:r>
              <a:rPr lang="en-US" u="sng" dirty="0" smtClean="0"/>
              <a:t>Goldman Sachs (2010)</a:t>
            </a:r>
            <a:r>
              <a:rPr lang="en-US" dirty="0" smtClean="0"/>
              <a:t>.  This is the best example of aggressive SEC enforcement, but the only individual  named (</a:t>
            </a:r>
            <a:r>
              <a:rPr lang="en-US" dirty="0" err="1" smtClean="0"/>
              <a:t>Fabrice</a:t>
            </a:r>
            <a:r>
              <a:rPr lang="en-US" dirty="0" smtClean="0"/>
              <a:t> </a:t>
            </a:r>
            <a:r>
              <a:rPr lang="en-US" dirty="0" err="1" smtClean="0"/>
              <a:t>Tourre</a:t>
            </a:r>
            <a:r>
              <a:rPr lang="en-US" dirty="0" smtClean="0"/>
              <a:t>—”The Fabulous </a:t>
            </a:r>
            <a:r>
              <a:rPr lang="en-US" dirty="0" err="1" smtClean="0"/>
              <a:t>Fab</a:t>
            </a:r>
            <a:r>
              <a:rPr lang="en-US" dirty="0" smtClean="0"/>
              <a:t>”) was a low-ranking junior employee.</a:t>
            </a:r>
          </a:p>
          <a:p>
            <a:pPr marL="342900" indent="-342900">
              <a:buFont typeface="+mj-lt"/>
              <a:buAutoNum type="arabicPeriod"/>
            </a:pPr>
            <a:endParaRPr lang="en-US" dirty="0" smtClean="0"/>
          </a:p>
          <a:p>
            <a:pPr marL="342900" indent="-342900">
              <a:buFont typeface="+mj-lt"/>
              <a:buAutoNum type="arabicPeriod"/>
            </a:pPr>
            <a:r>
              <a:rPr lang="en-US" u="sng" dirty="0" smtClean="0"/>
              <a:t>Citigroup (2011)</a:t>
            </a:r>
            <a:r>
              <a:rPr lang="en-US" dirty="0" smtClean="0"/>
              <a:t>.  The only individual sued by the SEC was Brian Stoker, a midlevel executive who the jury acquitted.</a:t>
            </a:r>
          </a:p>
          <a:p>
            <a:pPr marL="342900" indent="-342900">
              <a:buFont typeface="+mj-lt"/>
              <a:buAutoNum type="arabicPeriod"/>
            </a:pPr>
            <a:endParaRPr lang="en-US" dirty="0" smtClean="0"/>
          </a:p>
          <a:p>
            <a:pPr marL="342900" indent="-342900">
              <a:buFont typeface="+mj-lt"/>
              <a:buAutoNum type="arabicPeriod"/>
            </a:pPr>
            <a:r>
              <a:rPr lang="en-US" u="sng" dirty="0" smtClean="0"/>
              <a:t>JPMorgan Chase  Co. (2012)</a:t>
            </a:r>
            <a:r>
              <a:rPr lang="en-US" dirty="0" smtClean="0"/>
              <a:t>.  The SEC sued and settled  with the entity, but named only Edward </a:t>
            </a:r>
            <a:r>
              <a:rPr lang="en-US" dirty="0" err="1" smtClean="0"/>
              <a:t>Steffelin</a:t>
            </a:r>
            <a:r>
              <a:rPr lang="en-US" dirty="0" smtClean="0"/>
              <a:t>, an outside consultant who worked with the collateral  manager.  Last month, the SEC agreed to dismiss these charges with prejudice.</a:t>
            </a:r>
          </a:p>
          <a:p>
            <a:pPr marL="342900" indent="-342900">
              <a:buFont typeface="+mj-lt"/>
              <a:buAutoNum type="arabicPeriod"/>
            </a:pPr>
            <a:endParaRPr lang="en-US" dirty="0" smtClean="0"/>
          </a:p>
          <a:p>
            <a:pPr marL="342900" indent="-342900">
              <a:buFont typeface="+mj-lt"/>
              <a:buAutoNum type="arabicPeriod"/>
            </a:pPr>
            <a:r>
              <a:rPr lang="en-US" u="sng" dirty="0" smtClean="0"/>
              <a:t>Bruce Bent and Bruce Bent, Jr. (2012)</a:t>
            </a:r>
            <a:r>
              <a:rPr lang="en-US" dirty="0" smtClean="0"/>
              <a:t>.  These two defendants founded and ran the Reserve Primary Fund, the money-market fund that broke the buck in 2008 and closed its doors.  Last month, a federal jury acquitted both of civil fraud charges, but held one liable for negligent misstatements.</a:t>
            </a:r>
          </a:p>
          <a:p>
            <a:pPr marL="342900" indent="-342900">
              <a:buFont typeface="+mj-lt"/>
              <a:buAutoNum type="arabicPeriod"/>
            </a:pPr>
            <a:endParaRPr lang="en-US" dirty="0" smtClean="0"/>
          </a:p>
          <a:p>
            <a:pPr marL="342900" indent="-342900">
              <a:buFont typeface="+mj-lt"/>
              <a:buAutoNum type="arabicPeriod"/>
            </a:pPr>
            <a:r>
              <a:rPr lang="en-US" dirty="0" smtClean="0"/>
              <a:t>Overall, the SEC is close to batting “0 for 2008” in cases against persons associated with major firms.</a:t>
            </a:r>
            <a:endParaRPr lang="en-US" dirty="0"/>
          </a:p>
        </p:txBody>
      </p:sp>
      <p:sp>
        <p:nvSpPr>
          <p:cNvPr id="4" name="TextBox 3"/>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13</a:t>
            </a:fld>
            <a:endParaRPr lang="en-US" dirty="0"/>
          </a:p>
        </p:txBody>
      </p:sp>
      <p:sp>
        <p:nvSpPr>
          <p:cNvPr id="3" name="TextBox 2"/>
          <p:cNvSpPr txBox="1"/>
          <p:nvPr/>
        </p:nvSpPr>
        <p:spPr>
          <a:xfrm>
            <a:off x="3474007" y="133290"/>
            <a:ext cx="2164054" cy="400110"/>
          </a:xfrm>
          <a:prstGeom prst="rect">
            <a:avLst/>
          </a:prstGeom>
          <a:noFill/>
        </p:spPr>
        <p:txBody>
          <a:bodyPr wrap="none" rtlCol="0">
            <a:spAutoFit/>
          </a:bodyPr>
          <a:lstStyle/>
          <a:p>
            <a:r>
              <a:rPr lang="en-US" sz="2000" u="sng" dirty="0" smtClean="0"/>
              <a:t>An Initial Summary</a:t>
            </a:r>
            <a:endParaRPr lang="en-US" sz="2000" u="sng" dirty="0"/>
          </a:p>
        </p:txBody>
      </p:sp>
      <p:sp>
        <p:nvSpPr>
          <p:cNvPr id="4" name="TextBox 3"/>
          <p:cNvSpPr txBox="1"/>
          <p:nvPr/>
        </p:nvSpPr>
        <p:spPr>
          <a:xfrm>
            <a:off x="266700" y="685800"/>
            <a:ext cx="8610600" cy="3416320"/>
          </a:xfrm>
          <a:prstGeom prst="rect">
            <a:avLst/>
          </a:prstGeom>
          <a:noFill/>
        </p:spPr>
        <p:txBody>
          <a:bodyPr wrap="square" rtlCol="0">
            <a:spAutoFit/>
          </a:bodyPr>
          <a:lstStyle/>
          <a:p>
            <a:pPr marL="342900" indent="-342900">
              <a:buFont typeface="+mj-lt"/>
              <a:buAutoNum type="arabicPeriod"/>
            </a:pPr>
            <a:r>
              <a:rPr lang="en-US" dirty="0" smtClean="0"/>
              <a:t>The SEC has avoided naming senior individuals at major financial firms.</a:t>
            </a:r>
          </a:p>
          <a:p>
            <a:pPr marL="342900" indent="-342900">
              <a:buFont typeface="+mj-lt"/>
              <a:buAutoNum type="arabicPeriod"/>
            </a:pPr>
            <a:endParaRPr lang="en-US" dirty="0" smtClean="0"/>
          </a:p>
          <a:p>
            <a:pPr marL="342900" indent="-342900">
              <a:buFont typeface="+mj-lt"/>
              <a:buAutoNum type="arabicPeriod"/>
            </a:pPr>
            <a:r>
              <a:rPr lang="en-US" dirty="0" smtClean="0"/>
              <a:t>When it has named any individual, it has often lost.</a:t>
            </a:r>
          </a:p>
          <a:p>
            <a:pPr marL="342900" indent="-342900">
              <a:buFont typeface="+mj-lt"/>
              <a:buAutoNum type="arabicPeriod"/>
            </a:pPr>
            <a:endParaRPr lang="en-US" dirty="0" smtClean="0"/>
          </a:p>
          <a:p>
            <a:pPr marL="342900" indent="-342900">
              <a:buFont typeface="+mj-lt"/>
              <a:buAutoNum type="arabicPeriod"/>
            </a:pPr>
            <a:r>
              <a:rPr lang="en-US" dirty="0" smtClean="0"/>
              <a:t>Penalty levels (particularly in “high value” cases) are flat or declining.</a:t>
            </a:r>
          </a:p>
          <a:p>
            <a:pPr marL="342900" indent="-342900">
              <a:buFont typeface="+mj-lt"/>
              <a:buAutoNum type="arabicPeriod"/>
            </a:pPr>
            <a:endParaRPr lang="en-US" dirty="0" smtClean="0"/>
          </a:p>
          <a:p>
            <a:pPr marL="342900" indent="-342900">
              <a:buFont typeface="+mj-lt"/>
              <a:buAutoNum type="arabicPeriod"/>
            </a:pPr>
            <a:r>
              <a:rPr lang="en-US" dirty="0" smtClean="0"/>
              <a:t>But 2012 will be a near record year in terms of the </a:t>
            </a:r>
            <a:r>
              <a:rPr lang="en-US" u="sng" dirty="0" smtClean="0"/>
              <a:t>number</a:t>
            </a:r>
            <a:r>
              <a:rPr lang="en-US" dirty="0" smtClean="0"/>
              <a:t> of settlements.  Is this important?  </a:t>
            </a:r>
          </a:p>
          <a:p>
            <a:pPr marL="342900" indent="-342900">
              <a:buFont typeface="+mj-lt"/>
              <a:buAutoNum type="arabicPeriod"/>
            </a:pPr>
            <a:endParaRPr lang="en-US" dirty="0" smtClean="0"/>
          </a:p>
          <a:p>
            <a:pPr marL="342900" indent="-342900">
              <a:buFont typeface="+mj-lt"/>
              <a:buAutoNum type="arabicPeriod"/>
            </a:pPr>
            <a:r>
              <a:rPr lang="en-US" dirty="0" smtClean="0"/>
              <a:t>Arguably, the SEC is settling cheaply with entities and ignoring individuals—a policy of “parking tickets” for securities fraud.</a:t>
            </a:r>
          </a:p>
          <a:p>
            <a:pPr marL="342900" indent="-342900">
              <a:buFont typeface="+mj-lt"/>
              <a:buAutoNum type="arabicPeriod"/>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14</a:t>
            </a:fld>
            <a:endParaRPr lang="en-US" dirty="0"/>
          </a:p>
        </p:txBody>
      </p:sp>
      <p:sp>
        <p:nvSpPr>
          <p:cNvPr id="3" name="TextBox 2"/>
          <p:cNvSpPr txBox="1"/>
          <p:nvPr/>
        </p:nvSpPr>
        <p:spPr>
          <a:xfrm>
            <a:off x="1740680" y="133290"/>
            <a:ext cx="5781263" cy="707886"/>
          </a:xfrm>
          <a:prstGeom prst="rect">
            <a:avLst/>
          </a:prstGeom>
          <a:noFill/>
        </p:spPr>
        <p:txBody>
          <a:bodyPr wrap="none" rtlCol="0">
            <a:spAutoFit/>
          </a:bodyPr>
          <a:lstStyle/>
          <a:p>
            <a:r>
              <a:rPr lang="en-US" sz="2000" u="sng" dirty="0" smtClean="0"/>
              <a:t>Are There Justifications for the SEC’s Apparent Policy?</a:t>
            </a:r>
          </a:p>
          <a:p>
            <a:pPr algn="ctr"/>
            <a:r>
              <a:rPr lang="en-US" sz="2000" u="sng" dirty="0" smtClean="0"/>
              <a:t>Possible Rationales</a:t>
            </a:r>
            <a:endParaRPr lang="en-US" sz="2000" u="sng" dirty="0"/>
          </a:p>
        </p:txBody>
      </p:sp>
      <p:sp>
        <p:nvSpPr>
          <p:cNvPr id="4" name="TextBox 3"/>
          <p:cNvSpPr txBox="1"/>
          <p:nvPr/>
        </p:nvSpPr>
        <p:spPr>
          <a:xfrm>
            <a:off x="266700" y="1051679"/>
            <a:ext cx="8610600" cy="3139321"/>
          </a:xfrm>
          <a:prstGeom prst="rect">
            <a:avLst/>
          </a:prstGeom>
          <a:noFill/>
        </p:spPr>
        <p:txBody>
          <a:bodyPr wrap="square" rtlCol="0">
            <a:spAutoFit/>
          </a:bodyPr>
          <a:lstStyle/>
          <a:p>
            <a:pPr marL="342900" indent="-342900">
              <a:buFont typeface="+mj-lt"/>
              <a:buAutoNum type="arabicPeriod"/>
            </a:pPr>
            <a:r>
              <a:rPr lang="en-US" dirty="0" smtClean="0"/>
              <a:t>Individuals  are costly to sue and yet can pay only modest amounts.  Thus, it is not cost efficient to sue them.</a:t>
            </a:r>
          </a:p>
          <a:p>
            <a:pPr marL="342900" indent="-342900">
              <a:buFont typeface="+mj-lt"/>
              <a:buAutoNum type="arabicPeriod"/>
            </a:pPr>
            <a:endParaRPr lang="en-US" dirty="0" smtClean="0"/>
          </a:p>
          <a:p>
            <a:pPr marL="342900" indent="-342900">
              <a:buFont typeface="+mj-lt"/>
              <a:buAutoNum type="arabicPeriod"/>
            </a:pPr>
            <a:r>
              <a:rPr lang="en-US" dirty="0" smtClean="0"/>
              <a:t>The SEC should seek to maximize the number of cases it brings, rather than investing heavily in a few cases.</a:t>
            </a:r>
          </a:p>
          <a:p>
            <a:pPr marL="342900" indent="-342900">
              <a:buFont typeface="+mj-lt"/>
              <a:buAutoNum type="arabicPeriod"/>
            </a:pPr>
            <a:endParaRPr lang="en-US" dirty="0" smtClean="0"/>
          </a:p>
          <a:p>
            <a:pPr marL="342900" indent="-342900">
              <a:buFont typeface="+mj-lt"/>
              <a:buAutoNum type="arabicPeriod"/>
            </a:pPr>
            <a:r>
              <a:rPr lang="en-US" dirty="0" smtClean="0"/>
              <a:t>Individual defendants will fight long and hard because (a) an adverse verdict can be career-ending, and (b) their legal expenses and some recoveries are indemnified.</a:t>
            </a:r>
          </a:p>
          <a:p>
            <a:pPr marL="342900" indent="-342900">
              <a:buFont typeface="+mj-lt"/>
              <a:buAutoNum type="arabicPeriod"/>
            </a:pPr>
            <a:endParaRPr lang="en-US" dirty="0" smtClean="0"/>
          </a:p>
          <a:p>
            <a:pPr marL="342900" indent="-342900">
              <a:buFont typeface="+mj-lt"/>
              <a:buAutoNum type="arabicPeriod"/>
            </a:pPr>
            <a:r>
              <a:rPr lang="en-US" dirty="0" smtClean="0"/>
              <a:t>But these arguments all tend to assume that the SEC’s job is to maximize compensation to injured investors.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15</a:t>
            </a:fld>
            <a:endParaRPr lang="en-US" dirty="0"/>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u="sng" dirty="0" smtClean="0"/>
              <a:t>The Fallacy of a Compensatory Rationale for SEC Enforcement</a:t>
            </a:r>
            <a:endParaRPr lang="en-US" u="sng" dirty="0"/>
          </a:p>
        </p:txBody>
      </p:sp>
      <p:sp>
        <p:nvSpPr>
          <p:cNvPr id="6" name="TextBox 5"/>
          <p:cNvSpPr txBox="1"/>
          <p:nvPr/>
        </p:nvSpPr>
        <p:spPr>
          <a:xfrm>
            <a:off x="0" y="381000"/>
            <a:ext cx="9144000" cy="1569660"/>
          </a:xfrm>
          <a:prstGeom prst="rect">
            <a:avLst/>
          </a:prstGeom>
          <a:noFill/>
        </p:spPr>
        <p:txBody>
          <a:bodyPr wrap="square" rtlCol="0">
            <a:spAutoFit/>
          </a:bodyPr>
          <a:lstStyle/>
          <a:p>
            <a:pPr marL="342900" indent="-342900">
              <a:buFont typeface="+mj-lt"/>
              <a:buAutoNum type="arabicPeriod"/>
            </a:pPr>
            <a:r>
              <a:rPr lang="en-US" sz="1600" dirty="0" smtClean="0"/>
              <a:t>SEC penalties represent a very modest percentage of investor losses.  Still, it can be argued that the SEC’s action triggers private enforcement and class actions, which can impose significant liabilities.</a:t>
            </a:r>
          </a:p>
          <a:p>
            <a:pPr marL="342900" indent="-342900">
              <a:buFont typeface="+mj-lt"/>
              <a:buAutoNum type="arabicPeriod"/>
            </a:pPr>
            <a:endParaRPr lang="en-US" sz="1600" dirty="0" smtClean="0"/>
          </a:p>
          <a:p>
            <a:pPr marL="342900" indent="-342900">
              <a:buFont typeface="+mj-lt"/>
              <a:buAutoNum type="arabicPeriod"/>
            </a:pPr>
            <a:r>
              <a:rPr lang="en-US" sz="1600" dirty="0" smtClean="0"/>
              <a:t>But even when class action recoveries are considered, the percentage of investor losses recovered is very modest and falls under 10% once the losses exceed $20 million and under 5% once the losses exceed $100 million.</a:t>
            </a:r>
          </a:p>
        </p:txBody>
      </p:sp>
      <p:pic>
        <p:nvPicPr>
          <p:cNvPr id="1026" name="Picture 3" descr="NERA---figure-32.jpg"/>
          <p:cNvPicPr>
            <a:picLocks noChangeAspect="1" noChangeArrowheads="1"/>
          </p:cNvPicPr>
          <p:nvPr/>
        </p:nvPicPr>
        <p:blipFill>
          <a:blip r:embed="rId2" cstate="print">
            <a:lum bright="-20000" contrast="34000"/>
          </a:blip>
          <a:srcRect/>
          <a:stretch>
            <a:fillRect/>
          </a:stretch>
        </p:blipFill>
        <p:spPr bwMode="auto">
          <a:xfrm>
            <a:off x="1828800" y="2708275"/>
            <a:ext cx="5486400" cy="3235325"/>
          </a:xfrm>
          <a:prstGeom prst="rect">
            <a:avLst/>
          </a:prstGeom>
          <a:noFill/>
          <a:ln w="9525">
            <a:noFill/>
            <a:miter lim="800000"/>
            <a:headEnd/>
            <a:tailEnd/>
          </a:ln>
        </p:spPr>
      </p:pic>
      <p:sp>
        <p:nvSpPr>
          <p:cNvPr id="8" name="TextBox 7"/>
          <p:cNvSpPr txBox="1"/>
          <p:nvPr/>
        </p:nvSpPr>
        <p:spPr>
          <a:xfrm>
            <a:off x="0" y="2020669"/>
            <a:ext cx="9144000" cy="646331"/>
          </a:xfrm>
          <a:prstGeom prst="rect">
            <a:avLst/>
          </a:prstGeom>
          <a:noFill/>
        </p:spPr>
        <p:txBody>
          <a:bodyPr wrap="square" rtlCol="0">
            <a:spAutoFit/>
          </a:bodyPr>
          <a:lstStyle/>
          <a:p>
            <a:pPr algn="ctr"/>
            <a:r>
              <a:rPr lang="en-US" u="sng" dirty="0" smtClean="0"/>
              <a:t>Settlement Value as a Percentage of Investor Losses, by Level of Investor Losses</a:t>
            </a:r>
            <a:br>
              <a:rPr lang="en-US" u="sng" dirty="0" smtClean="0"/>
            </a:br>
            <a:r>
              <a:rPr lang="en-US" u="sng" dirty="0" smtClean="0"/>
              <a:t> (January 1996 to June 2011</a:t>
            </a:r>
            <a:r>
              <a:rPr lang="en-US" sz="1600" u="sng" dirty="0" smtClean="0"/>
              <a:t>)</a:t>
            </a:r>
            <a:endParaRPr lang="en-US" dirty="0"/>
          </a:p>
        </p:txBody>
      </p:sp>
      <p:sp>
        <p:nvSpPr>
          <p:cNvPr id="9" name="TextBox 8"/>
          <p:cNvSpPr txBox="1"/>
          <p:nvPr/>
        </p:nvSpPr>
        <p:spPr>
          <a:xfrm>
            <a:off x="0" y="6138446"/>
            <a:ext cx="9144000" cy="338554"/>
          </a:xfrm>
          <a:prstGeom prst="rect">
            <a:avLst/>
          </a:prstGeom>
          <a:noFill/>
        </p:spPr>
        <p:txBody>
          <a:bodyPr wrap="square" rtlCol="0">
            <a:spAutoFit/>
          </a:bodyPr>
          <a:lstStyle/>
          <a:p>
            <a:r>
              <a:rPr lang="en-US" sz="1600" dirty="0" smtClean="0"/>
              <a:t>3.  As this chart shows, meaningful compensation typically only occurs in cases with very small damages.</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16</a:t>
            </a:fld>
            <a:endParaRPr lang="en-US" dirty="0"/>
          </a:p>
        </p:txBody>
      </p:sp>
      <p:sp>
        <p:nvSpPr>
          <p:cNvPr id="3" name="TextBox 2"/>
          <p:cNvSpPr txBox="1"/>
          <p:nvPr/>
        </p:nvSpPr>
        <p:spPr>
          <a:xfrm>
            <a:off x="3225029" y="133290"/>
            <a:ext cx="2693943" cy="400110"/>
          </a:xfrm>
          <a:prstGeom prst="rect">
            <a:avLst/>
          </a:prstGeom>
          <a:noFill/>
        </p:spPr>
        <p:txBody>
          <a:bodyPr wrap="none" rtlCol="0">
            <a:spAutoFit/>
          </a:bodyPr>
          <a:lstStyle/>
          <a:p>
            <a:r>
              <a:rPr lang="en-US" sz="2000" u="sng" dirty="0" smtClean="0"/>
              <a:t>The Deterrent Rationale</a:t>
            </a:r>
            <a:endParaRPr lang="en-US" sz="2000" u="sng" dirty="0"/>
          </a:p>
        </p:txBody>
      </p:sp>
      <p:sp>
        <p:nvSpPr>
          <p:cNvPr id="4" name="TextBox 3"/>
          <p:cNvSpPr txBox="1"/>
          <p:nvPr/>
        </p:nvSpPr>
        <p:spPr>
          <a:xfrm>
            <a:off x="266700" y="685800"/>
            <a:ext cx="8610600" cy="2862322"/>
          </a:xfrm>
          <a:prstGeom prst="rect">
            <a:avLst/>
          </a:prstGeom>
          <a:noFill/>
        </p:spPr>
        <p:txBody>
          <a:bodyPr wrap="square" rtlCol="0">
            <a:spAutoFit/>
          </a:bodyPr>
          <a:lstStyle/>
          <a:p>
            <a:pPr marL="342900" indent="-342900">
              <a:buFont typeface="+mj-lt"/>
              <a:buAutoNum type="arabicPeriod"/>
            </a:pPr>
            <a:r>
              <a:rPr lang="en-US" dirty="0" smtClean="0"/>
              <a:t>For the foregoing reasons, the better policy may be to design SEC enforcement around a deterrent rationale.</a:t>
            </a:r>
          </a:p>
          <a:p>
            <a:pPr marL="342900" indent="-342900">
              <a:buFont typeface="+mj-lt"/>
              <a:buAutoNum type="arabicPeriod"/>
            </a:pPr>
            <a:endParaRPr lang="en-US" dirty="0" smtClean="0"/>
          </a:p>
          <a:p>
            <a:pPr marL="342900" indent="-342900">
              <a:buFont typeface="+mj-lt"/>
              <a:buAutoNum type="arabicPeriod"/>
            </a:pPr>
            <a:r>
              <a:rPr lang="en-US" dirty="0" smtClean="0"/>
              <a:t>From this perspective, the guiding precept must be to cancel the expected gain—as penalties that do not cancel the expected gain are a cost of doing business that can be absorbed.</a:t>
            </a:r>
          </a:p>
          <a:p>
            <a:pPr marL="342900" indent="-342900">
              <a:buFont typeface="+mj-lt"/>
              <a:buAutoNum type="arabicPeriod"/>
            </a:pPr>
            <a:endParaRPr lang="en-US" dirty="0" smtClean="0"/>
          </a:p>
          <a:p>
            <a:pPr marL="342900" indent="-342900">
              <a:buFont typeface="+mj-lt"/>
              <a:buAutoNum type="arabicPeriod"/>
            </a:pPr>
            <a:r>
              <a:rPr lang="en-US" dirty="0" smtClean="0"/>
              <a:t>In turn, this implies that it may be essential to focus on the individual actors, because large entities may only be </a:t>
            </a:r>
            <a:r>
              <a:rPr lang="en-US" dirty="0" err="1" smtClean="0"/>
              <a:t>deterrable</a:t>
            </a:r>
            <a:r>
              <a:rPr lang="en-US" dirty="0" smtClean="0"/>
              <a:t> through penalties that might cause bankruptcy or impose other externalities.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17</a:t>
            </a:fld>
            <a:endParaRPr lang="en-US" dirty="0"/>
          </a:p>
        </p:txBody>
      </p:sp>
      <p:sp>
        <p:nvSpPr>
          <p:cNvPr id="3" name="TextBox 2"/>
          <p:cNvSpPr txBox="1"/>
          <p:nvPr/>
        </p:nvSpPr>
        <p:spPr>
          <a:xfrm>
            <a:off x="1120158" y="76200"/>
            <a:ext cx="6903685" cy="400110"/>
          </a:xfrm>
          <a:prstGeom prst="rect">
            <a:avLst/>
          </a:prstGeom>
          <a:noFill/>
        </p:spPr>
        <p:txBody>
          <a:bodyPr wrap="none" rtlCol="0">
            <a:spAutoFit/>
          </a:bodyPr>
          <a:lstStyle/>
          <a:p>
            <a:r>
              <a:rPr lang="en-US" sz="2000" u="sng" dirty="0" smtClean="0"/>
              <a:t>How Do You Re-Orient SEC Enforcement  to Achieve Deterrence?</a:t>
            </a:r>
            <a:endParaRPr lang="en-US" sz="2000" u="sng" dirty="0"/>
          </a:p>
        </p:txBody>
      </p:sp>
      <p:sp>
        <p:nvSpPr>
          <p:cNvPr id="4" name="TextBox 3"/>
          <p:cNvSpPr txBox="1"/>
          <p:nvPr/>
        </p:nvSpPr>
        <p:spPr>
          <a:xfrm>
            <a:off x="266700" y="457200"/>
            <a:ext cx="8610600" cy="5970865"/>
          </a:xfrm>
          <a:prstGeom prst="rect">
            <a:avLst/>
          </a:prstGeom>
          <a:noFill/>
        </p:spPr>
        <p:txBody>
          <a:bodyPr wrap="square" rtlCol="0">
            <a:spAutoFit/>
          </a:bodyPr>
          <a:lstStyle/>
          <a:p>
            <a:pPr marL="342900" indent="-342900">
              <a:buFont typeface="+mj-lt"/>
              <a:buAutoNum type="alphaUcPeriod"/>
            </a:pPr>
            <a:r>
              <a:rPr lang="en-US" u="sng" dirty="0" smtClean="0"/>
              <a:t>Bigger Penalties May Be Needed </a:t>
            </a:r>
            <a:endParaRPr lang="en-US" dirty="0" smtClean="0"/>
          </a:p>
          <a:p>
            <a:pPr marL="800100" lvl="1" indent="-342900">
              <a:buFont typeface="+mj-lt"/>
              <a:buAutoNum type="arabicPeriod"/>
            </a:pPr>
            <a:r>
              <a:rPr lang="en-US" dirty="0" smtClean="0"/>
              <a:t>Today, the SEC can generally only obtain disgorgement (the ill-gotten gain), but not restitution (the investors’ losses).  See </a:t>
            </a:r>
            <a:r>
              <a:rPr lang="en-US" u="sng" dirty="0" smtClean="0"/>
              <a:t>SEC v. </a:t>
            </a:r>
            <a:r>
              <a:rPr lang="en-US" u="sng" dirty="0" err="1" smtClean="0"/>
              <a:t>Cavanagh</a:t>
            </a:r>
            <a:r>
              <a:rPr lang="en-US" dirty="0" smtClean="0"/>
              <a:t>, 445 F.3d 105, 120 (2d Cir. 2006).</a:t>
            </a:r>
          </a:p>
          <a:p>
            <a:pPr marL="800100" lvl="1" indent="-342900">
              <a:buFont typeface="+mj-lt"/>
              <a:buAutoNum type="arabicPeriod"/>
            </a:pPr>
            <a:endParaRPr lang="en-US" dirty="0" smtClean="0"/>
          </a:p>
          <a:p>
            <a:pPr marL="800100" lvl="1" indent="-342900">
              <a:buFont typeface="+mj-lt"/>
              <a:buAutoNum type="arabicPeriod"/>
            </a:pPr>
            <a:r>
              <a:rPr lang="en-US" dirty="0" smtClean="0"/>
              <a:t>The Grassley-Reed Bill would give the SEC the same power to obtain restitution as the CFTC already has (see Section 14(a) of the Commodity Exchange Act, 7 U.S.C.  18(a)).</a:t>
            </a:r>
          </a:p>
          <a:p>
            <a:pPr marL="800100" lvl="1" indent="-342900">
              <a:buFont typeface="+mj-lt"/>
              <a:buAutoNum type="arabicPeriod"/>
            </a:pPr>
            <a:endParaRPr lang="en-US" dirty="0" smtClean="0"/>
          </a:p>
          <a:p>
            <a:pPr marL="342900" indent="-342900">
              <a:buFont typeface="+mj-lt"/>
              <a:buAutoNum type="alphaUcPeriod"/>
            </a:pPr>
            <a:r>
              <a:rPr lang="en-US" u="sng" dirty="0" smtClean="0"/>
              <a:t>The SEC Needs to Economize By Using Administrative Proceedings in Smaller Cases</a:t>
            </a:r>
            <a:r>
              <a:rPr lang="en-US" dirty="0" smtClean="0"/>
              <a:t>.</a:t>
            </a:r>
          </a:p>
          <a:p>
            <a:pPr marL="800100" lvl="1" indent="-342900">
              <a:buFont typeface="+mj-lt"/>
              <a:buAutoNum type="arabicPeriod"/>
            </a:pPr>
            <a:r>
              <a:rPr lang="en-US" dirty="0" smtClean="0"/>
              <a:t>This is a new power that the Dodd-Frank Act gave the SEC, but it has not been quick to use it.</a:t>
            </a:r>
          </a:p>
          <a:p>
            <a:pPr marL="800100" lvl="1" indent="-342900">
              <a:buFont typeface="+mj-lt"/>
              <a:buAutoNum type="arabicPeriod"/>
            </a:pPr>
            <a:endParaRPr lang="en-US" dirty="0" smtClean="0"/>
          </a:p>
          <a:p>
            <a:pPr marL="342900" indent="-342900">
              <a:buFont typeface="+mj-lt"/>
              <a:buAutoNum type="alphaUcPeriod"/>
            </a:pPr>
            <a:r>
              <a:rPr lang="en-US" dirty="0" smtClean="0"/>
              <a:t> </a:t>
            </a:r>
            <a:r>
              <a:rPr lang="en-US" u="sng" dirty="0" smtClean="0"/>
              <a:t>The SEC Should Retain Private Counsel on a Contingent Fee Basis to Pursue the Large, Complex Case</a:t>
            </a:r>
          </a:p>
          <a:p>
            <a:pPr marL="342900" indent="-342900" algn="ctr"/>
            <a:r>
              <a:rPr lang="en-US" sz="2200" dirty="0" smtClean="0"/>
              <a:t>This solves several problems at once:</a:t>
            </a:r>
          </a:p>
          <a:p>
            <a:pPr marL="800100" lvl="1" indent="-342900">
              <a:buFont typeface="+mj-lt"/>
              <a:buAutoNum type="arabicPeriod"/>
            </a:pPr>
            <a:r>
              <a:rPr lang="en-US" dirty="0" smtClean="0"/>
              <a:t>Private counsel would be retained for their trial experience and ability to staff “mega”-sized cases.</a:t>
            </a:r>
          </a:p>
          <a:p>
            <a:pPr marL="800100" lvl="1" indent="-342900">
              <a:buFont typeface="+mj-lt"/>
              <a:buAutoNum type="arabicPeriod"/>
            </a:pPr>
            <a:endParaRPr lang="en-US" dirty="0" smtClean="0"/>
          </a:p>
          <a:p>
            <a:pPr marL="800100" lvl="1" indent="-342900">
              <a:buFont typeface="+mj-lt"/>
              <a:buAutoNum type="arabicPeriod"/>
            </a:pPr>
            <a:r>
              <a:rPr lang="en-US" dirty="0" smtClean="0"/>
              <a:t>Private counsel would be paid only if successful under negotiated contingent fee agreements.  This reduces the need for budget increases.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18</a:t>
            </a:fld>
            <a:endParaRPr lang="en-US" dirty="0"/>
          </a:p>
        </p:txBody>
      </p:sp>
      <p:sp>
        <p:nvSpPr>
          <p:cNvPr id="3" name="TextBox 2"/>
          <p:cNvSpPr txBox="1"/>
          <p:nvPr/>
        </p:nvSpPr>
        <p:spPr>
          <a:xfrm>
            <a:off x="3225029" y="133290"/>
            <a:ext cx="2956002" cy="400110"/>
          </a:xfrm>
          <a:prstGeom prst="rect">
            <a:avLst/>
          </a:prstGeom>
          <a:noFill/>
        </p:spPr>
        <p:txBody>
          <a:bodyPr wrap="none" rtlCol="0">
            <a:spAutoFit/>
          </a:bodyPr>
          <a:lstStyle/>
          <a:p>
            <a:r>
              <a:rPr lang="en-US" sz="2000" u="sng" dirty="0" smtClean="0"/>
              <a:t>Privately Retained Counsel</a:t>
            </a:r>
            <a:endParaRPr lang="en-US" sz="2000" u="sng" dirty="0"/>
          </a:p>
        </p:txBody>
      </p:sp>
      <p:sp>
        <p:nvSpPr>
          <p:cNvPr id="4" name="TextBox 3"/>
          <p:cNvSpPr txBox="1"/>
          <p:nvPr/>
        </p:nvSpPr>
        <p:spPr>
          <a:xfrm>
            <a:off x="266700" y="685800"/>
            <a:ext cx="8610600" cy="5632311"/>
          </a:xfrm>
          <a:prstGeom prst="rect">
            <a:avLst/>
          </a:prstGeom>
          <a:noFill/>
        </p:spPr>
        <p:txBody>
          <a:bodyPr wrap="square" rtlCol="0">
            <a:spAutoFit/>
          </a:bodyPr>
          <a:lstStyle/>
          <a:p>
            <a:pPr marL="342900" indent="-342900">
              <a:buFont typeface="+mj-lt"/>
              <a:buAutoNum type="arabicPeriod"/>
            </a:pPr>
            <a:r>
              <a:rPr lang="en-US" dirty="0" smtClean="0"/>
              <a:t>This proposal may sound radical, but it is precisely what other agencies have done.</a:t>
            </a:r>
          </a:p>
          <a:p>
            <a:pPr marL="342900" indent="-342900">
              <a:buFont typeface="+mj-lt"/>
              <a:buAutoNum type="arabicPeriod"/>
            </a:pPr>
            <a:endParaRPr lang="en-US" dirty="0" smtClean="0"/>
          </a:p>
          <a:p>
            <a:pPr marL="342900" indent="-342900">
              <a:buFont typeface="+mj-lt"/>
              <a:buAutoNum type="arabicPeriod"/>
            </a:pPr>
            <a:r>
              <a:rPr lang="en-US" dirty="0" smtClean="0"/>
              <a:t>The Federal Housing Finance Agency (FHFA) recently sued a number of major banks for losses they suffered on toxic CDOs.  They retained Quinn, Emanuel, Urquhart &amp; Sullivan.</a:t>
            </a:r>
          </a:p>
          <a:p>
            <a:pPr marL="342900" indent="-342900">
              <a:buFont typeface="+mj-lt"/>
              <a:buAutoNum type="arabicPeriod"/>
            </a:pPr>
            <a:endParaRPr lang="en-US" dirty="0" smtClean="0"/>
          </a:p>
          <a:p>
            <a:pPr marL="342900" indent="-342900">
              <a:buFont typeface="+mj-lt"/>
              <a:buAutoNum type="arabicPeriod"/>
            </a:pPr>
            <a:r>
              <a:rPr lang="en-US" dirty="0" smtClean="0"/>
              <a:t>In the FHFA’s suit against JPMorgan over the activities of Bear Stearns, Quinn Emanuel named some 42 individual defendants.</a:t>
            </a:r>
          </a:p>
          <a:p>
            <a:pPr marL="342900" indent="-342900">
              <a:buFont typeface="+mj-lt"/>
              <a:buAutoNum type="arabicPeriod"/>
            </a:pPr>
            <a:endParaRPr lang="en-US" dirty="0" smtClean="0"/>
          </a:p>
          <a:p>
            <a:pPr marL="342900" indent="-342900">
              <a:buFont typeface="+mj-lt"/>
              <a:buAutoNum type="arabicPeriod"/>
            </a:pPr>
            <a:r>
              <a:rPr lang="en-US" u="sng" dirty="0" smtClean="0"/>
              <a:t>Key Point</a:t>
            </a:r>
            <a:r>
              <a:rPr lang="en-US" dirty="0" smtClean="0"/>
              <a:t>:  It is not impossible to pursue individual defendants in civil cases, but it requires a major commitment of money and manpower.</a:t>
            </a:r>
          </a:p>
          <a:p>
            <a:pPr marL="342900" indent="-342900">
              <a:buFont typeface="+mj-lt"/>
              <a:buAutoNum type="arabicPeriod"/>
            </a:pPr>
            <a:endParaRPr lang="en-US" u="sng" dirty="0" smtClean="0"/>
          </a:p>
          <a:p>
            <a:pPr marL="342900" indent="-342900">
              <a:buFont typeface="+mj-lt"/>
              <a:buAutoNum type="arabicPeriod"/>
            </a:pPr>
            <a:r>
              <a:rPr lang="en-US" dirty="0" smtClean="0"/>
              <a:t>Because SEC enforcement actions are not class actions, the fee awards to retained counsel in SEC actions should be entirely a matter of private negotiation.</a:t>
            </a:r>
          </a:p>
          <a:p>
            <a:pPr marL="342900" indent="-342900">
              <a:buFont typeface="+mj-lt"/>
              <a:buAutoNum type="arabicPeriod"/>
            </a:pPr>
            <a:endParaRPr lang="en-US" dirty="0" smtClean="0"/>
          </a:p>
          <a:p>
            <a:pPr marL="342900" indent="-342900">
              <a:buFont typeface="+mj-lt"/>
              <a:buAutoNum type="arabicPeriod"/>
            </a:pPr>
            <a:r>
              <a:rPr lang="en-US" dirty="0" smtClean="0"/>
              <a:t>Thus, if we want, we could award a higher fee for recoveries obtained from individuals than from entities.  That would motivate the pursuit of individual accountability.</a:t>
            </a:r>
          </a:p>
          <a:p>
            <a:pPr marL="342900" indent="-342900">
              <a:buFont typeface="+mj-lt"/>
              <a:buAutoNum type="arabicPeriod"/>
            </a:pPr>
            <a:endParaRPr lang="en-US" dirty="0" smtClean="0"/>
          </a:p>
          <a:p>
            <a:pPr marL="342900" indent="-342900">
              <a:buFont typeface="+mj-lt"/>
              <a:buAutoNum type="arabicPeriod"/>
            </a:pPr>
            <a:r>
              <a:rPr lang="en-US" u="sng" dirty="0" smtClean="0"/>
              <a:t>Legal Issues</a:t>
            </a:r>
            <a:r>
              <a:rPr lang="en-US" dirty="0" smtClean="0"/>
              <a:t>:  Can the SEC pay contingent fees out of the recovery without express legislative authorization?  </a:t>
            </a:r>
            <a:endParaRPr lang="en-US"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2896" y="133290"/>
            <a:ext cx="1317412" cy="400110"/>
          </a:xfrm>
          <a:prstGeom prst="rect">
            <a:avLst/>
          </a:prstGeom>
          <a:noFill/>
        </p:spPr>
        <p:txBody>
          <a:bodyPr wrap="none" rtlCol="0">
            <a:spAutoFit/>
          </a:bodyPr>
          <a:lstStyle/>
          <a:p>
            <a:r>
              <a:rPr lang="en-US" sz="2000" u="sng" dirty="0" smtClean="0"/>
              <a:t>SUMMARY</a:t>
            </a:r>
            <a:endParaRPr lang="en-US" sz="2000" u="sng" dirty="0"/>
          </a:p>
        </p:txBody>
      </p:sp>
      <p:sp>
        <p:nvSpPr>
          <p:cNvPr id="4" name="TextBox 3"/>
          <p:cNvSpPr txBox="1"/>
          <p:nvPr/>
        </p:nvSpPr>
        <p:spPr>
          <a:xfrm>
            <a:off x="266700" y="685800"/>
            <a:ext cx="8610600" cy="3416320"/>
          </a:xfrm>
          <a:prstGeom prst="rect">
            <a:avLst/>
          </a:prstGeom>
          <a:noFill/>
        </p:spPr>
        <p:txBody>
          <a:bodyPr wrap="square" rtlCol="0">
            <a:spAutoFit/>
          </a:bodyPr>
          <a:lstStyle/>
          <a:p>
            <a:pPr marL="342900" indent="-342900">
              <a:buFont typeface="+mj-lt"/>
              <a:buAutoNum type="arabicPeriod"/>
            </a:pPr>
            <a:r>
              <a:rPr lang="en-US" dirty="0" smtClean="0"/>
              <a:t>The SEC does some things well; other things, less well.</a:t>
            </a:r>
          </a:p>
          <a:p>
            <a:pPr marL="342900" indent="-342900">
              <a:buFont typeface="+mj-lt"/>
              <a:buAutoNum type="arabicPeriod"/>
            </a:pPr>
            <a:endParaRPr lang="en-US" dirty="0" smtClean="0"/>
          </a:p>
          <a:p>
            <a:pPr marL="342900" indent="-342900">
              <a:buFont typeface="+mj-lt"/>
              <a:buAutoNum type="arabicPeriod"/>
            </a:pPr>
            <a:r>
              <a:rPr lang="en-US" dirty="0" smtClean="0"/>
              <a:t>It is effective in pursuing insider trading, where it needs to cooperate closely with the DOJ.  It also has shown improved performance in detecting and pursuing </a:t>
            </a:r>
            <a:r>
              <a:rPr lang="en-US" dirty="0" err="1" smtClean="0"/>
              <a:t>Ponzi</a:t>
            </a:r>
            <a:r>
              <a:rPr lang="en-US" dirty="0" smtClean="0"/>
              <a:t> schemes.  Arguably, these cases are the low-hanging fruit.  </a:t>
            </a:r>
          </a:p>
          <a:p>
            <a:pPr marL="342900" indent="-342900">
              <a:buFont typeface="+mj-lt"/>
              <a:buAutoNum type="arabicPeriod"/>
            </a:pPr>
            <a:endParaRPr lang="en-US" dirty="0" smtClean="0"/>
          </a:p>
          <a:p>
            <a:pPr marL="342900" indent="-342900">
              <a:buFont typeface="+mj-lt"/>
              <a:buAutoNum type="arabicPeriod"/>
            </a:pPr>
            <a:r>
              <a:rPr lang="en-US" dirty="0" smtClean="0"/>
              <a:t>But it has largely abandoned pursuit of more complex corporate failures (e.g., Lehman) and shown little willingness to seek more than the historical average penalty against individuals.</a:t>
            </a:r>
          </a:p>
          <a:p>
            <a:pPr marL="342900" indent="-342900">
              <a:buFont typeface="+mj-lt"/>
              <a:buAutoNum type="arabicPeriod"/>
            </a:pPr>
            <a:endParaRPr lang="en-US" dirty="0" smtClean="0"/>
          </a:p>
          <a:p>
            <a:pPr marL="342900" indent="-342900">
              <a:buFont typeface="+mj-lt"/>
              <a:buAutoNum type="arabicPeriod"/>
            </a:pPr>
            <a:r>
              <a:rPr lang="en-US" dirty="0" smtClean="0"/>
              <a:t>Because this is not likely to change markedly, the Commission should pursue a limited number of “mega cases” (as the FHFA is doing) through privately retained counsel. </a:t>
            </a:r>
            <a:endParaRPr lang="en-US" u="sng" dirty="0"/>
          </a:p>
        </p:txBody>
      </p:sp>
      <p:sp>
        <p:nvSpPr>
          <p:cNvPr id="5" name="TextBox 4"/>
          <p:cNvSpPr txBox="1"/>
          <p:nvPr/>
        </p:nvSpPr>
        <p:spPr>
          <a:xfrm>
            <a:off x="8001000" y="6477000"/>
            <a:ext cx="1143000" cy="369332"/>
          </a:xfrm>
          <a:prstGeom prst="rect">
            <a:avLst/>
          </a:prstGeom>
          <a:noFill/>
        </p:spPr>
        <p:txBody>
          <a:bodyPr wrap="square" rtlCol="0">
            <a:spAutoFit/>
          </a:bodyPr>
          <a:lstStyle/>
          <a:p>
            <a:pPr algn="ctr"/>
            <a:r>
              <a:rPr lang="en-US" dirty="0" smtClean="0"/>
              <a:t>Slide </a:t>
            </a:r>
            <a:fld id="{E6983C1F-09E7-4E3C-A824-F20AE839A1A3}" type="slidenum">
              <a:rPr lang="en-US" smtClean="0"/>
              <a:pPr algn="ct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1066800"/>
            <a:ext cx="8305800" cy="4247317"/>
          </a:xfrm>
          <a:prstGeom prst="rect">
            <a:avLst/>
          </a:prstGeom>
          <a:noFill/>
        </p:spPr>
        <p:txBody>
          <a:bodyPr wrap="square" rtlCol="0">
            <a:spAutoFit/>
          </a:bodyPr>
          <a:lstStyle/>
          <a:p>
            <a:pPr marL="342900" indent="-342900">
              <a:lnSpc>
                <a:spcPct val="150000"/>
              </a:lnSpc>
              <a:buFont typeface="+mj-lt"/>
              <a:buAutoNum type="arabicPeriod"/>
            </a:pPr>
            <a:r>
              <a:rPr lang="en-US" dirty="0" smtClean="0"/>
              <a:t>The Chicago Booth/Kellogg Financial Trust Index for 2012 finds that 79% of investors have “no trust in the financial system.”</a:t>
            </a:r>
          </a:p>
          <a:p>
            <a:pPr marL="342900" indent="-342900">
              <a:lnSpc>
                <a:spcPct val="150000"/>
              </a:lnSpc>
              <a:buFont typeface="+mj-lt"/>
              <a:buAutoNum type="arabicPeriod"/>
            </a:pPr>
            <a:r>
              <a:rPr lang="en-US" dirty="0" smtClean="0"/>
              <a:t>The Center for Audit Quality’s (“CAQ”) Sixth Annual Main Street Investor Survey finds that 61% of investors “have no confidence in governmental regulators.”</a:t>
            </a:r>
          </a:p>
          <a:p>
            <a:pPr marL="342900" indent="-342900">
              <a:lnSpc>
                <a:spcPct val="150000"/>
              </a:lnSpc>
              <a:buFont typeface="+mj-lt"/>
              <a:buAutoNum type="arabicPeriod"/>
            </a:pPr>
            <a:r>
              <a:rPr lang="en-US" dirty="0" smtClean="0"/>
              <a:t>The CAQ Survey also finds that the majority of investors “have no confidence” in either the management or board of directors at public companies.</a:t>
            </a:r>
          </a:p>
          <a:p>
            <a:pPr marL="342900" indent="-342900">
              <a:lnSpc>
                <a:spcPct val="150000"/>
              </a:lnSpc>
              <a:buFont typeface="+mj-lt"/>
              <a:buAutoNum type="arabicPeriod"/>
            </a:pPr>
            <a:r>
              <a:rPr lang="en-US" dirty="0" smtClean="0"/>
              <a:t>The 2012 Ethics and Action Survey finds that 64% of the American public believes that “corporate misconduct was a significant factor” in causing the 2008 economic crisis.</a:t>
            </a:r>
          </a:p>
          <a:p>
            <a:pPr marL="342900" indent="-342900">
              <a:lnSpc>
                <a:spcPct val="150000"/>
              </a:lnSpc>
            </a:pPr>
            <a:endParaRPr lang="en-US" dirty="0"/>
          </a:p>
        </p:txBody>
      </p:sp>
      <p:sp>
        <p:nvSpPr>
          <p:cNvPr id="5" name="TextBox 4"/>
          <p:cNvSpPr txBox="1"/>
          <p:nvPr/>
        </p:nvSpPr>
        <p:spPr>
          <a:xfrm>
            <a:off x="1104900" y="304800"/>
            <a:ext cx="6934200" cy="523220"/>
          </a:xfrm>
          <a:prstGeom prst="rect">
            <a:avLst/>
          </a:prstGeom>
          <a:noFill/>
        </p:spPr>
        <p:txBody>
          <a:bodyPr wrap="square" rtlCol="0">
            <a:spAutoFit/>
          </a:bodyPr>
          <a:lstStyle/>
          <a:p>
            <a:pPr algn="ctr"/>
            <a:r>
              <a:rPr lang="en-US" sz="2800" u="sng" dirty="0" smtClean="0"/>
              <a:t>A Starting Point:  The Empirical Evidence</a:t>
            </a:r>
            <a:endParaRPr lang="en-US" sz="2800" u="sng" dirty="0"/>
          </a:p>
        </p:txBody>
      </p:sp>
      <p:sp>
        <p:nvSpPr>
          <p:cNvPr id="6" name="TextBox 5"/>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523220"/>
          </a:xfrm>
          <a:prstGeom prst="rect">
            <a:avLst/>
          </a:prstGeom>
          <a:noFill/>
        </p:spPr>
        <p:txBody>
          <a:bodyPr wrap="square" rtlCol="0">
            <a:spAutoFit/>
          </a:bodyPr>
          <a:lstStyle/>
          <a:p>
            <a:pPr algn="ctr"/>
            <a:r>
              <a:rPr lang="en-US" sz="2800" u="sng" dirty="0" smtClean="0"/>
              <a:t>Judicial Criticism</a:t>
            </a:r>
            <a:endParaRPr lang="en-US" sz="2800" u="sng" dirty="0"/>
          </a:p>
        </p:txBody>
      </p:sp>
      <p:sp>
        <p:nvSpPr>
          <p:cNvPr id="3" name="TextBox 2"/>
          <p:cNvSpPr txBox="1"/>
          <p:nvPr/>
        </p:nvSpPr>
        <p:spPr>
          <a:xfrm>
            <a:off x="304800" y="457200"/>
            <a:ext cx="8305800" cy="6324808"/>
          </a:xfrm>
          <a:prstGeom prst="rect">
            <a:avLst/>
          </a:prstGeom>
          <a:noFill/>
        </p:spPr>
        <p:txBody>
          <a:bodyPr wrap="square" rtlCol="0">
            <a:spAutoFit/>
          </a:bodyPr>
          <a:lstStyle/>
          <a:p>
            <a:pPr marL="342900" indent="-342900">
              <a:lnSpc>
                <a:spcPct val="150000"/>
              </a:lnSpc>
              <a:buFont typeface="+mj-lt"/>
              <a:buAutoNum type="arabicPeriod"/>
            </a:pPr>
            <a:r>
              <a:rPr lang="en-US" dirty="0" smtClean="0"/>
              <a:t>The leading critic is, of course, U.S.D.J. Jed Rakoff, who has refused to approve SEC settlements with both Bank of America and Citigroup.  The latter case remains stayed and on appeal.  See </a:t>
            </a:r>
            <a:r>
              <a:rPr lang="en-US" u="sng" dirty="0" smtClean="0"/>
              <a:t>SEC v. Citigroup Global Capital Markets, Inc.</a:t>
            </a:r>
            <a:r>
              <a:rPr lang="en-US" dirty="0" smtClean="0"/>
              <a:t>, 673 F.3d 158 (2d Cir. 2012).</a:t>
            </a:r>
          </a:p>
          <a:p>
            <a:pPr marL="342900" indent="-342900">
              <a:lnSpc>
                <a:spcPct val="150000"/>
              </a:lnSpc>
              <a:buFont typeface="+mj-lt"/>
              <a:buAutoNum type="arabicPeriod"/>
            </a:pPr>
            <a:r>
              <a:rPr lang="en-US" dirty="0" smtClean="0"/>
              <a:t>But, he is not alone.  This year, U.S.D.J. Frederic Block “reluctantly” approved the SEC’s settlement with two Bear Stearns officers (who had earlier been criminally tried and acquitted) after noting that the maximum amount that the SEC could have recovered from them was “less than one half a percent of the $1.6 billion in investor losses the defendants allegedly precipitated.”   See </a:t>
            </a:r>
            <a:r>
              <a:rPr lang="en-US" u="sng" dirty="0" smtClean="0"/>
              <a:t>SEC v. Citigroup </a:t>
            </a:r>
            <a:r>
              <a:rPr lang="en-US" dirty="0" smtClean="0"/>
              <a:t>, 2012 U.S. Dist. LEXIS 84195 (E.D.N.Y. June 18, 2012).</a:t>
            </a:r>
          </a:p>
          <a:p>
            <a:pPr marL="342900" indent="-342900">
              <a:lnSpc>
                <a:spcPct val="150000"/>
              </a:lnSpc>
              <a:buFont typeface="+mj-lt"/>
              <a:buAutoNum type="arabicPeriod"/>
            </a:pPr>
            <a:r>
              <a:rPr lang="en-US" dirty="0" smtClean="0"/>
              <a:t>The above </a:t>
            </a:r>
            <a:r>
              <a:rPr lang="en-US" u="sng" dirty="0" smtClean="0"/>
              <a:t>Citigroup </a:t>
            </a:r>
            <a:r>
              <a:rPr lang="en-US" dirty="0" smtClean="0"/>
              <a:t> settlement, which Judge Rakoff criticized as “pocket change to an entity as large as Citigroup” (827 F. Supp. 2d 328, 334) was also (according to NERA Economic Consulting) the largest SEC settlement in 2012.  At $285 million, it was more than 3 times the next  largest ($92.8 million) in the </a:t>
            </a:r>
            <a:r>
              <a:rPr lang="en-US" u="sng" dirty="0" err="1" smtClean="0"/>
              <a:t>Rajaratnam</a:t>
            </a:r>
            <a:r>
              <a:rPr lang="en-US" dirty="0" smtClean="0"/>
              <a:t> case</a:t>
            </a:r>
          </a:p>
          <a:p>
            <a:pPr marL="342900" indent="-342900">
              <a:lnSpc>
                <a:spcPct val="150000"/>
              </a:lnSpc>
              <a:buFont typeface="+mj-lt"/>
              <a:buAutoNum type="arabicPeriod"/>
            </a:pPr>
            <a:r>
              <a:rPr lang="en-US" dirty="0" smtClean="0"/>
              <a:t>How Then Should We Evaluate SEC Settlements?</a:t>
            </a:r>
            <a:endParaRPr lang="en-US" dirty="0"/>
          </a:p>
        </p:txBody>
      </p:sp>
      <p:sp>
        <p:nvSpPr>
          <p:cNvPr id="4" name="TextBox 3"/>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4</a:t>
            </a:fld>
            <a:endParaRPr lang="en-US" dirty="0"/>
          </a:p>
        </p:txBody>
      </p:sp>
      <p:sp>
        <p:nvSpPr>
          <p:cNvPr id="3" name="TextBox 2"/>
          <p:cNvSpPr txBox="1"/>
          <p:nvPr/>
        </p:nvSpPr>
        <p:spPr>
          <a:xfrm>
            <a:off x="304800" y="457200"/>
            <a:ext cx="8305800" cy="6324808"/>
          </a:xfrm>
          <a:prstGeom prst="rect">
            <a:avLst/>
          </a:prstGeom>
          <a:noFill/>
        </p:spPr>
        <p:txBody>
          <a:bodyPr wrap="square" rtlCol="0">
            <a:spAutoFit/>
          </a:bodyPr>
          <a:lstStyle/>
          <a:p>
            <a:pPr marL="342900" indent="-342900">
              <a:lnSpc>
                <a:spcPct val="150000"/>
              </a:lnSpc>
              <a:buFont typeface="+mj-lt"/>
              <a:buAutoNum type="arabicPeriod"/>
            </a:pPr>
            <a:r>
              <a:rPr lang="en-US" u="sng" dirty="0" smtClean="0"/>
              <a:t>Zero Dollar Settlements</a:t>
            </a:r>
            <a:r>
              <a:rPr lang="en-US" dirty="0" smtClean="0"/>
              <a:t>.  From 2003 to 2010, roughly 40% of individual settlements and 44%  of company settlements included no monetary payment.  In the first half of FY 2012, 40% of individual settlements and 33% of company settlements carried zero monetary penalty.  (See </a:t>
            </a:r>
            <a:r>
              <a:rPr lang="en-US" dirty="0" err="1" smtClean="0"/>
              <a:t>Overdahl</a:t>
            </a:r>
            <a:r>
              <a:rPr lang="en-US" dirty="0" smtClean="0"/>
              <a:t> and </a:t>
            </a:r>
            <a:r>
              <a:rPr lang="en-US" dirty="0" err="1" smtClean="0"/>
              <a:t>Buckberg</a:t>
            </a:r>
            <a:r>
              <a:rPr lang="en-US" dirty="0" smtClean="0"/>
              <a:t>, SEC Settlement Trends: I H 12 Update at p. 6.)</a:t>
            </a:r>
          </a:p>
          <a:p>
            <a:pPr marL="342900" indent="-342900">
              <a:lnSpc>
                <a:spcPct val="150000"/>
              </a:lnSpc>
              <a:buFont typeface="+mj-lt"/>
              <a:buAutoNum type="arabicPeriod"/>
            </a:pPr>
            <a:r>
              <a:rPr lang="en-US" u="sng" dirty="0" smtClean="0"/>
              <a:t>Median Company Settlements (Where Cash Paid)</a:t>
            </a:r>
            <a:r>
              <a:rPr lang="en-US" dirty="0" smtClean="0"/>
              <a:t>.  The median SEC settlement with companies fell in the first half  of FY 2012 from $1.5 million in FY 2011 to $800,000.  This $800,000 level is comparable to 2007 to 2010 (although slightly lower), but it is well below the median levels in 2004–2006 (which peaked at over $1.5 million in 2006).</a:t>
            </a:r>
          </a:p>
          <a:p>
            <a:pPr marL="800100" lvl="1" indent="-342900">
              <a:lnSpc>
                <a:spcPct val="150000"/>
              </a:lnSpc>
            </a:pPr>
            <a:r>
              <a:rPr lang="en-US" dirty="0" smtClean="0"/>
              <a:t>	</a:t>
            </a:r>
            <a:r>
              <a:rPr lang="en-US" u="sng" dirty="0" smtClean="0"/>
              <a:t>Bottom Line</a:t>
            </a:r>
            <a:r>
              <a:rPr lang="en-US" dirty="0" smtClean="0"/>
              <a:t>:  The first half of 2012 may be aberrational in its sharp decline, but SEC penalty levels in company settlements are not rising.</a:t>
            </a:r>
          </a:p>
          <a:p>
            <a:pPr marL="342900" indent="-342900">
              <a:lnSpc>
                <a:spcPct val="150000"/>
              </a:lnSpc>
              <a:buFont typeface="+mj-lt"/>
              <a:buAutoNum type="arabicPeriod"/>
            </a:pPr>
            <a:r>
              <a:rPr lang="en-US" u="sng" dirty="0" smtClean="0"/>
              <a:t>Median Individual Settlements (Where Cash Paid)</a:t>
            </a:r>
            <a:r>
              <a:rPr lang="en-US" dirty="0" smtClean="0"/>
              <a:t>.  The median SEC settlement with individuals has risen to $190,000 in the first half of 2012, but “high end” settlements are extremely flat, as next shown.</a:t>
            </a:r>
            <a:endParaRPr lang="en-US" u="sng" dirty="0"/>
          </a:p>
        </p:txBody>
      </p:sp>
      <p:sp>
        <p:nvSpPr>
          <p:cNvPr id="4" name="TextBox 3"/>
          <p:cNvSpPr txBox="1"/>
          <p:nvPr/>
        </p:nvSpPr>
        <p:spPr>
          <a:xfrm>
            <a:off x="1104900" y="0"/>
            <a:ext cx="6934200" cy="523220"/>
          </a:xfrm>
          <a:prstGeom prst="rect">
            <a:avLst/>
          </a:prstGeom>
          <a:noFill/>
        </p:spPr>
        <p:txBody>
          <a:bodyPr wrap="square" rtlCol="0">
            <a:spAutoFit/>
          </a:bodyPr>
          <a:lstStyle/>
          <a:p>
            <a:pPr algn="ctr"/>
            <a:r>
              <a:rPr lang="en-US" sz="2800" u="sng" dirty="0" smtClean="0"/>
              <a:t>SEC Settlement Size and Trends</a:t>
            </a:r>
            <a:endParaRPr lang="en-US" sz="2800"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5</a:t>
            </a:fld>
            <a:endParaRPr lang="en-US" dirty="0"/>
          </a:p>
        </p:txBody>
      </p:sp>
      <p:sp>
        <p:nvSpPr>
          <p:cNvPr id="5" name="TextBox 4"/>
          <p:cNvSpPr txBox="1"/>
          <p:nvPr/>
        </p:nvSpPr>
        <p:spPr>
          <a:xfrm>
            <a:off x="1992512" y="381000"/>
            <a:ext cx="5229509" cy="369332"/>
          </a:xfrm>
          <a:prstGeom prst="rect">
            <a:avLst/>
          </a:prstGeom>
          <a:noFill/>
        </p:spPr>
        <p:txBody>
          <a:bodyPr wrap="none" rtlCol="0">
            <a:spAutoFit/>
          </a:bodyPr>
          <a:lstStyle/>
          <a:p>
            <a:r>
              <a:rPr lang="en-US" u="sng" dirty="0" smtClean="0"/>
              <a:t>SEC Settlements With Individuals (When Cash is Paid )</a:t>
            </a:r>
            <a:endParaRPr lang="en-US" u="sng" dirty="0"/>
          </a:p>
        </p:txBody>
      </p:sp>
      <p:sp>
        <p:nvSpPr>
          <p:cNvPr id="7" name="TextBox 6"/>
          <p:cNvSpPr txBox="1"/>
          <p:nvPr/>
        </p:nvSpPr>
        <p:spPr>
          <a:xfrm>
            <a:off x="190500" y="4953000"/>
            <a:ext cx="8763000" cy="1477328"/>
          </a:xfrm>
          <a:prstGeom prst="rect">
            <a:avLst/>
          </a:prstGeom>
          <a:noFill/>
        </p:spPr>
        <p:txBody>
          <a:bodyPr wrap="square" rtlCol="0">
            <a:spAutoFit/>
          </a:bodyPr>
          <a:lstStyle/>
          <a:p>
            <a:pPr marL="342900" indent="-342900">
              <a:buFont typeface="+mj-lt"/>
              <a:buAutoNum type="arabicPeriod"/>
            </a:pPr>
            <a:r>
              <a:rPr lang="en-US" dirty="0" smtClean="0"/>
              <a:t>There has been some increase in the median value of individual settlements, but the 75% percentile settlement has been flat since 2003.  Large penalties are not being sought aggressively.</a:t>
            </a:r>
          </a:p>
          <a:p>
            <a:pPr marL="342900" indent="-342900">
              <a:buFont typeface="+mj-lt"/>
              <a:buAutoNum type="arabicPeriod"/>
            </a:pPr>
            <a:r>
              <a:rPr lang="en-US" dirty="0" smtClean="0"/>
              <a:t>The relatively unchanged, static level of the  75</a:t>
            </a:r>
            <a:r>
              <a:rPr lang="en-US" baseline="30000" dirty="0" smtClean="0"/>
              <a:t>th</a:t>
            </a:r>
            <a:r>
              <a:rPr lang="en-US" dirty="0" smtClean="0"/>
              <a:t> percentile suggests that the SEC settles these cases on a formulaic basis, looking primarily to past settlements.</a:t>
            </a:r>
            <a:endParaRPr lang="en-US" dirty="0"/>
          </a:p>
        </p:txBody>
      </p:sp>
      <p:pic>
        <p:nvPicPr>
          <p:cNvPr id="9" name="Picture 8" descr="PUB_SEC_Trends_1H12_0612_Page_08.jpg"/>
          <p:cNvPicPr>
            <a:picLocks noChangeAspect="1"/>
          </p:cNvPicPr>
          <p:nvPr/>
        </p:nvPicPr>
        <p:blipFill>
          <a:blip r:embed="rId2" cstate="print"/>
          <a:srcRect l="26993" t="23435" r="7843" b="43990"/>
          <a:stretch>
            <a:fillRect/>
          </a:stretch>
        </p:blipFill>
        <p:spPr>
          <a:xfrm>
            <a:off x="2039615" y="1143000"/>
            <a:ext cx="5064771" cy="327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6</a:t>
            </a:fld>
            <a:endParaRPr lang="en-US" dirty="0"/>
          </a:p>
        </p:txBody>
      </p:sp>
      <p:sp>
        <p:nvSpPr>
          <p:cNvPr id="5" name="TextBox 4"/>
          <p:cNvSpPr txBox="1"/>
          <p:nvPr/>
        </p:nvSpPr>
        <p:spPr>
          <a:xfrm>
            <a:off x="419307" y="914400"/>
            <a:ext cx="8305386" cy="1477328"/>
          </a:xfrm>
          <a:prstGeom prst="rect">
            <a:avLst/>
          </a:prstGeom>
          <a:noFill/>
        </p:spPr>
        <p:txBody>
          <a:bodyPr wrap="square" rtlCol="0">
            <a:spAutoFit/>
          </a:bodyPr>
          <a:lstStyle/>
          <a:p>
            <a:pPr marL="342900" indent="-342900">
              <a:buFont typeface="+mj-lt"/>
              <a:buAutoNum type="arabicPeriod"/>
            </a:pPr>
            <a:r>
              <a:rPr lang="en-US" dirty="0" smtClean="0"/>
              <a:t>Although “high value” individual settlements have been flat, “high value” company settlements (measured by the 75</a:t>
            </a:r>
            <a:r>
              <a:rPr lang="en-US" baseline="30000" dirty="0" smtClean="0"/>
              <a:t>th</a:t>
            </a:r>
            <a:r>
              <a:rPr lang="en-US" dirty="0" smtClean="0"/>
              <a:t> percentile threshold) are distinctly down from  the level in 2005 to 2007.</a:t>
            </a:r>
          </a:p>
          <a:p>
            <a:pPr marL="342900" indent="-342900">
              <a:buFont typeface="+mj-lt"/>
              <a:buAutoNum type="arabicPeriod"/>
            </a:pPr>
            <a:r>
              <a:rPr lang="en-US" dirty="0" smtClean="0"/>
              <a:t>Given both inflation and the increasing size of some frauds, this implies that the deterrent threat of SEC enforcement is decreasing.</a:t>
            </a:r>
            <a:endParaRPr lang="en-US" dirty="0"/>
          </a:p>
        </p:txBody>
      </p:sp>
      <p:sp>
        <p:nvSpPr>
          <p:cNvPr id="6" name="TextBox 5"/>
          <p:cNvSpPr txBox="1"/>
          <p:nvPr/>
        </p:nvSpPr>
        <p:spPr>
          <a:xfrm>
            <a:off x="2715146" y="381000"/>
            <a:ext cx="3713709" cy="400110"/>
          </a:xfrm>
          <a:prstGeom prst="rect">
            <a:avLst/>
          </a:prstGeom>
          <a:noFill/>
        </p:spPr>
        <p:txBody>
          <a:bodyPr wrap="none" rtlCol="0">
            <a:spAutoFit/>
          </a:bodyPr>
          <a:lstStyle/>
          <a:p>
            <a:r>
              <a:rPr lang="en-US" sz="2000" u="sng" dirty="0" smtClean="0"/>
              <a:t>High Value Company Settlements:</a:t>
            </a:r>
            <a:endParaRPr lang="en-US" sz="2000" u="sng" dirty="0"/>
          </a:p>
        </p:txBody>
      </p:sp>
      <p:pic>
        <p:nvPicPr>
          <p:cNvPr id="8" name="Picture 7" descr="PUB_SEC_Trends_2H11_0612_Page_11.jpg"/>
          <p:cNvPicPr>
            <a:picLocks noChangeAspect="1"/>
          </p:cNvPicPr>
          <p:nvPr/>
        </p:nvPicPr>
        <p:blipFill>
          <a:blip r:embed="rId2" cstate="print"/>
          <a:srcRect l="3987" t="23030" r="24118" b="42222"/>
          <a:stretch>
            <a:fillRect/>
          </a:stretch>
        </p:blipFill>
        <p:spPr>
          <a:xfrm>
            <a:off x="1778017" y="2524738"/>
            <a:ext cx="5587967" cy="34950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7</a:t>
            </a:fld>
            <a:endParaRPr lang="en-US" dirty="0"/>
          </a:p>
        </p:txBody>
      </p:sp>
      <p:sp>
        <p:nvSpPr>
          <p:cNvPr id="3" name="TextBox 2"/>
          <p:cNvSpPr txBox="1"/>
          <p:nvPr/>
        </p:nvSpPr>
        <p:spPr>
          <a:xfrm>
            <a:off x="1906399" y="228600"/>
            <a:ext cx="5331203" cy="400110"/>
          </a:xfrm>
          <a:prstGeom prst="rect">
            <a:avLst/>
          </a:prstGeom>
          <a:noFill/>
        </p:spPr>
        <p:txBody>
          <a:bodyPr wrap="none" rtlCol="0">
            <a:spAutoFit/>
          </a:bodyPr>
          <a:lstStyle/>
          <a:p>
            <a:r>
              <a:rPr lang="en-US" sz="2000" u="sng" dirty="0" smtClean="0"/>
              <a:t>The Composition of SEC Actions by Category Type</a:t>
            </a:r>
            <a:endParaRPr lang="en-US" sz="2000" u="sng" dirty="0"/>
          </a:p>
        </p:txBody>
      </p:sp>
      <p:sp>
        <p:nvSpPr>
          <p:cNvPr id="4" name="TextBox 3"/>
          <p:cNvSpPr txBox="1"/>
          <p:nvPr/>
        </p:nvSpPr>
        <p:spPr>
          <a:xfrm>
            <a:off x="0" y="685800"/>
            <a:ext cx="9144000" cy="1200329"/>
          </a:xfrm>
          <a:prstGeom prst="rect">
            <a:avLst/>
          </a:prstGeom>
          <a:noFill/>
        </p:spPr>
        <p:txBody>
          <a:bodyPr wrap="square" rtlCol="0">
            <a:spAutoFit/>
          </a:bodyPr>
          <a:lstStyle/>
          <a:p>
            <a:pPr marL="342900" indent="-342900">
              <a:buFont typeface="+mj-lt"/>
              <a:buAutoNum type="arabicPeriod"/>
            </a:pPr>
            <a:r>
              <a:rPr lang="en-US" dirty="0" smtClean="0"/>
              <a:t>The SEC combats many different types of frauds but it was uniquely and vociferously criticized for its failure to detect the </a:t>
            </a:r>
            <a:r>
              <a:rPr lang="en-US" dirty="0" err="1" smtClean="0"/>
              <a:t>Madoff</a:t>
            </a:r>
            <a:r>
              <a:rPr lang="en-US" dirty="0" smtClean="0"/>
              <a:t> </a:t>
            </a:r>
            <a:r>
              <a:rPr lang="en-US" dirty="0" err="1" smtClean="0"/>
              <a:t>Ponzi</a:t>
            </a:r>
            <a:r>
              <a:rPr lang="en-US" dirty="0" smtClean="0"/>
              <a:t> Scheme.</a:t>
            </a:r>
          </a:p>
          <a:p>
            <a:pPr marL="342900" indent="-342900">
              <a:buFont typeface="+mj-lt"/>
              <a:buAutoNum type="arabicPeriod"/>
            </a:pPr>
            <a:r>
              <a:rPr lang="en-US" dirty="0" smtClean="0"/>
              <a:t>Since then, </a:t>
            </a:r>
            <a:r>
              <a:rPr lang="en-US" dirty="0" err="1" smtClean="0"/>
              <a:t>Ponzi</a:t>
            </a:r>
            <a:r>
              <a:rPr lang="en-US" dirty="0" smtClean="0"/>
              <a:t> schemes (and misappropriation of customer funds by financial service firms) have received a clear priority in the allocation of SEC resources: </a:t>
            </a:r>
            <a:endParaRPr lang="en-US" dirty="0"/>
          </a:p>
        </p:txBody>
      </p:sp>
      <p:sp>
        <p:nvSpPr>
          <p:cNvPr id="5" name="TextBox 4"/>
          <p:cNvSpPr txBox="1"/>
          <p:nvPr/>
        </p:nvSpPr>
        <p:spPr>
          <a:xfrm>
            <a:off x="2781300" y="2209800"/>
            <a:ext cx="3581400" cy="1200329"/>
          </a:xfrm>
          <a:prstGeom prst="rect">
            <a:avLst/>
          </a:prstGeom>
          <a:noFill/>
        </p:spPr>
        <p:txBody>
          <a:bodyPr wrap="square" rtlCol="0">
            <a:spAutoFit/>
          </a:bodyPr>
          <a:lstStyle/>
          <a:p>
            <a:pPr algn="ctr"/>
            <a:r>
              <a:rPr lang="en-US" u="sng" dirty="0" smtClean="0"/>
              <a:t>Number of Settlements Involving</a:t>
            </a:r>
            <a:br>
              <a:rPr lang="en-US" u="sng" dirty="0" smtClean="0"/>
            </a:br>
            <a:r>
              <a:rPr lang="en-US" u="sng" dirty="0" smtClean="0"/>
              <a:t>Misrepresentations to Customers or</a:t>
            </a:r>
            <a:br>
              <a:rPr lang="en-US" u="sng" dirty="0" smtClean="0"/>
            </a:br>
            <a:r>
              <a:rPr lang="en-US" u="sng" dirty="0" smtClean="0"/>
              <a:t>Misappropriation of Funds by</a:t>
            </a:r>
            <a:br>
              <a:rPr lang="en-US" u="sng" dirty="0" smtClean="0"/>
            </a:br>
            <a:r>
              <a:rPr lang="en-US" u="sng" dirty="0" smtClean="0"/>
              <a:t>Financial Service Firms</a:t>
            </a:r>
            <a:endParaRPr lang="en-US" u="sng" dirty="0"/>
          </a:p>
        </p:txBody>
      </p:sp>
      <p:sp>
        <p:nvSpPr>
          <p:cNvPr id="6" name="TextBox 5"/>
          <p:cNvSpPr txBox="1"/>
          <p:nvPr/>
        </p:nvSpPr>
        <p:spPr>
          <a:xfrm>
            <a:off x="0" y="5650468"/>
            <a:ext cx="9144000" cy="369332"/>
          </a:xfrm>
          <a:prstGeom prst="rect">
            <a:avLst/>
          </a:prstGeom>
          <a:noFill/>
        </p:spPr>
        <p:txBody>
          <a:bodyPr wrap="square" rtlCol="0">
            <a:spAutoFit/>
          </a:bodyPr>
          <a:lstStyle/>
          <a:p>
            <a:r>
              <a:rPr lang="en-US" dirty="0" smtClean="0"/>
              <a:t>3.  This is a 75% increase since 2008.</a:t>
            </a:r>
            <a:endParaRPr lang="en-US" dirty="0"/>
          </a:p>
        </p:txBody>
      </p:sp>
      <p:sp>
        <p:nvSpPr>
          <p:cNvPr id="7" name="TextBox 6"/>
          <p:cNvSpPr txBox="1"/>
          <p:nvPr/>
        </p:nvSpPr>
        <p:spPr>
          <a:xfrm>
            <a:off x="1409700" y="3733800"/>
            <a:ext cx="6324600" cy="1477328"/>
          </a:xfrm>
          <a:prstGeom prst="rect">
            <a:avLst/>
          </a:prstGeom>
          <a:noFill/>
        </p:spPr>
        <p:txBody>
          <a:bodyPr wrap="square" rtlCol="0">
            <a:spAutoFit/>
          </a:bodyPr>
          <a:lstStyle/>
          <a:p>
            <a:r>
              <a:rPr lang="en-US" u="sng" dirty="0" smtClean="0"/>
              <a:t>2008</a:t>
            </a:r>
            <a:r>
              <a:rPr lang="en-US" dirty="0" smtClean="0"/>
              <a:t>		</a:t>
            </a:r>
            <a:r>
              <a:rPr lang="en-US" u="sng" dirty="0" smtClean="0"/>
              <a:t>2009</a:t>
            </a:r>
            <a:r>
              <a:rPr lang="en-US" dirty="0" smtClean="0"/>
              <a:t>		</a:t>
            </a:r>
            <a:r>
              <a:rPr lang="en-US" u="sng" dirty="0" smtClean="0"/>
              <a:t>2010</a:t>
            </a:r>
            <a:r>
              <a:rPr lang="en-US" dirty="0" smtClean="0"/>
              <a:t>		</a:t>
            </a:r>
            <a:r>
              <a:rPr lang="en-US" u="sng" dirty="0" smtClean="0"/>
              <a:t>2011</a:t>
            </a:r>
            <a:endParaRPr lang="en-US" dirty="0" smtClean="0"/>
          </a:p>
          <a:p>
            <a:r>
              <a:rPr lang="en-US" dirty="0" smtClean="0"/>
              <a:t>						281</a:t>
            </a:r>
          </a:p>
          <a:p>
            <a:r>
              <a:rPr lang="en-US" dirty="0" smtClean="0"/>
              <a:t>				208</a:t>
            </a:r>
          </a:p>
          <a:p>
            <a:r>
              <a:rPr lang="en-US" dirty="0" smtClean="0"/>
              <a:t>		183</a:t>
            </a:r>
          </a:p>
          <a:p>
            <a:r>
              <a:rPr lang="en-US" dirty="0" smtClean="0"/>
              <a:t>162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8</a:t>
            </a:fld>
            <a:endParaRPr lang="en-US" dirty="0"/>
          </a:p>
        </p:txBody>
      </p:sp>
      <p:pic>
        <p:nvPicPr>
          <p:cNvPr id="4" name="Picture 3" descr="PUB_SEC_Trends_2H11_0612_Page_17.jpg"/>
          <p:cNvPicPr>
            <a:picLocks noChangeAspect="1"/>
          </p:cNvPicPr>
          <p:nvPr/>
        </p:nvPicPr>
        <p:blipFill>
          <a:blip r:embed="rId2" cstate="print"/>
          <a:srcRect l="6471" t="34596" r="26863" b="32070"/>
          <a:stretch>
            <a:fillRect/>
          </a:stretch>
        </p:blipFill>
        <p:spPr>
          <a:xfrm>
            <a:off x="1981200" y="2057400"/>
            <a:ext cx="5181600" cy="3352800"/>
          </a:xfrm>
          <a:prstGeom prst="rect">
            <a:avLst/>
          </a:prstGeom>
        </p:spPr>
      </p:pic>
      <p:sp>
        <p:nvSpPr>
          <p:cNvPr id="5" name="TextBox 4"/>
          <p:cNvSpPr txBox="1"/>
          <p:nvPr/>
        </p:nvSpPr>
        <p:spPr>
          <a:xfrm>
            <a:off x="681736" y="0"/>
            <a:ext cx="7780528" cy="400110"/>
          </a:xfrm>
          <a:prstGeom prst="rect">
            <a:avLst/>
          </a:prstGeom>
          <a:noFill/>
        </p:spPr>
        <p:txBody>
          <a:bodyPr wrap="none" rtlCol="0">
            <a:spAutoFit/>
          </a:bodyPr>
          <a:lstStyle/>
          <a:p>
            <a:r>
              <a:rPr lang="en-US" sz="2000" u="sng" dirty="0" smtClean="0"/>
              <a:t>Who Has Been The Loser in the Competition for Enforcement Resources?</a:t>
            </a:r>
            <a:endParaRPr lang="en-US" sz="2000" u="sng" dirty="0"/>
          </a:p>
        </p:txBody>
      </p:sp>
      <p:sp>
        <p:nvSpPr>
          <p:cNvPr id="6" name="TextBox 5"/>
          <p:cNvSpPr txBox="1"/>
          <p:nvPr/>
        </p:nvSpPr>
        <p:spPr>
          <a:xfrm>
            <a:off x="0" y="609600"/>
            <a:ext cx="9144000" cy="1200329"/>
          </a:xfrm>
          <a:prstGeom prst="rect">
            <a:avLst/>
          </a:prstGeom>
          <a:noFill/>
        </p:spPr>
        <p:txBody>
          <a:bodyPr wrap="square" rtlCol="0">
            <a:spAutoFit/>
          </a:bodyPr>
          <a:lstStyle/>
          <a:p>
            <a:pPr marL="342900" indent="-342900">
              <a:buFont typeface="+mj-lt"/>
              <a:buAutoNum type="arabicPeriod"/>
            </a:pPr>
            <a:r>
              <a:rPr lang="en-US" dirty="0" smtClean="0"/>
              <a:t>Given that SEC resources are limited, an increase in one enforcement category implies a decrease in another.</a:t>
            </a:r>
          </a:p>
          <a:p>
            <a:pPr marL="342900" indent="-342900">
              <a:buFont typeface="+mj-lt"/>
              <a:buAutoNum type="arabicPeriod"/>
            </a:pPr>
            <a:r>
              <a:rPr lang="en-US" dirty="0" smtClean="0"/>
              <a:t>The category that has seen the biggest  decrease in the number of actions is that involving public company misstatements (i.e., Enron and WorldCom-type cases).</a:t>
            </a:r>
            <a:endParaRPr lang="en-US" dirty="0"/>
          </a:p>
        </p:txBody>
      </p:sp>
      <p:sp>
        <p:nvSpPr>
          <p:cNvPr id="7" name="TextBox 6"/>
          <p:cNvSpPr txBox="1"/>
          <p:nvPr/>
        </p:nvSpPr>
        <p:spPr>
          <a:xfrm>
            <a:off x="0" y="5638800"/>
            <a:ext cx="9144000" cy="646331"/>
          </a:xfrm>
          <a:prstGeom prst="rect">
            <a:avLst/>
          </a:prstGeom>
          <a:noFill/>
        </p:spPr>
        <p:txBody>
          <a:bodyPr wrap="square" rtlCol="0">
            <a:spAutoFit/>
          </a:bodyPr>
          <a:lstStyle/>
          <a:p>
            <a:pPr marL="342900" indent="-342900"/>
            <a:r>
              <a:rPr lang="en-US" dirty="0" smtClean="0"/>
              <a:t>3.  2011 saw the fourth straight year of decline with only eleven actions against public companies in 2011.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5800" y="6477000"/>
            <a:ext cx="838200" cy="369332"/>
          </a:xfrm>
          <a:prstGeom prst="rect">
            <a:avLst/>
          </a:prstGeom>
          <a:noFill/>
        </p:spPr>
        <p:txBody>
          <a:bodyPr wrap="square" rtlCol="0">
            <a:spAutoFit/>
          </a:bodyPr>
          <a:lstStyle/>
          <a:p>
            <a:r>
              <a:rPr lang="en-US" dirty="0" smtClean="0"/>
              <a:t>Slide </a:t>
            </a:r>
            <a:fld id="{E6983C1F-09E7-4E3C-A824-F20AE839A1A3}" type="slidenum">
              <a:rPr lang="en-US" smtClean="0"/>
              <a:pPr/>
              <a:t>9</a:t>
            </a:fld>
            <a:endParaRPr lang="en-US" dirty="0"/>
          </a:p>
        </p:txBody>
      </p:sp>
      <p:sp>
        <p:nvSpPr>
          <p:cNvPr id="3" name="TextBox 2"/>
          <p:cNvSpPr txBox="1"/>
          <p:nvPr/>
        </p:nvSpPr>
        <p:spPr>
          <a:xfrm>
            <a:off x="1238972" y="0"/>
            <a:ext cx="6666056" cy="400110"/>
          </a:xfrm>
          <a:prstGeom prst="rect">
            <a:avLst/>
          </a:prstGeom>
          <a:noFill/>
        </p:spPr>
        <p:txBody>
          <a:bodyPr wrap="none" rtlCol="0">
            <a:spAutoFit/>
          </a:bodyPr>
          <a:lstStyle/>
          <a:p>
            <a:r>
              <a:rPr lang="en-US" sz="2000" u="sng" dirty="0" smtClean="0"/>
              <a:t>Penalties for Public Company Misstatements Have Plummeted</a:t>
            </a:r>
            <a:endParaRPr lang="en-US" sz="2000" u="sng" dirty="0"/>
          </a:p>
        </p:txBody>
      </p:sp>
      <p:sp>
        <p:nvSpPr>
          <p:cNvPr id="4" name="TextBox 3"/>
          <p:cNvSpPr txBox="1"/>
          <p:nvPr/>
        </p:nvSpPr>
        <p:spPr>
          <a:xfrm>
            <a:off x="0" y="4736068"/>
            <a:ext cx="9144000" cy="923330"/>
          </a:xfrm>
          <a:prstGeom prst="rect">
            <a:avLst/>
          </a:prstGeom>
          <a:noFill/>
        </p:spPr>
        <p:txBody>
          <a:bodyPr wrap="square" rtlCol="0">
            <a:spAutoFit/>
          </a:bodyPr>
          <a:lstStyle/>
          <a:p>
            <a:pPr marL="342900" indent="-342900">
              <a:buFont typeface="+mj-lt"/>
              <a:buAutoNum type="arabicPeriod"/>
            </a:pPr>
            <a:r>
              <a:rPr lang="en-US" dirty="0" smtClean="0"/>
              <a:t>Of the 11 settlements in FY 2011 involving public company misstatements, only six involved a monetary penalty, and four of these were for amounts under $1 million.  The largest penalty was $10 million for Satyam Computer Services.</a:t>
            </a:r>
            <a:endParaRPr lang="en-US" dirty="0"/>
          </a:p>
        </p:txBody>
      </p:sp>
      <p:pic>
        <p:nvPicPr>
          <p:cNvPr id="5" name="Picture 4" descr="PUB_SEC_Trends_2H11_0612_Page_18.jpg"/>
          <p:cNvPicPr>
            <a:picLocks noChangeAspect="1"/>
          </p:cNvPicPr>
          <p:nvPr/>
        </p:nvPicPr>
        <p:blipFill>
          <a:blip r:embed="rId2" cstate="print"/>
          <a:srcRect l="24118" t="31212" r="6863" b="34444"/>
          <a:stretch>
            <a:fillRect/>
          </a:stretch>
        </p:blipFill>
        <p:spPr>
          <a:xfrm>
            <a:off x="1889784" y="685800"/>
            <a:ext cx="5364433" cy="34544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TotalTime>
  <Words>2410</Words>
  <Application>Microsoft Office PowerPoint</Application>
  <PresentationFormat>On-screen Show (4:3)</PresentationFormat>
  <Paragraphs>163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Columbia Law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CLS Users</dc:creator>
  <cp:lastModifiedBy>Nicholas</cp:lastModifiedBy>
  <cp:revision>133</cp:revision>
  <dcterms:created xsi:type="dcterms:W3CDTF">2012-11-02T13:45:31Z</dcterms:created>
  <dcterms:modified xsi:type="dcterms:W3CDTF">2013-01-16T03:04:57Z</dcterms:modified>
</cp:coreProperties>
</file>